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jpeg" ContentType="image/jpeg"/>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E7F3F4"/>
          </a:solidFill>
        </a:fill>
      </a:tcStyle>
    </a:wholeTbl>
    <a:band2H>
      <a:tcTxStyle b="def" i="def"/>
      <a:tcStyle>
        <a:tcBdr/>
        <a:fill>
          <a:solidFill>
            <a:srgbClr val="F3F9FA"/>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1"/>
          </a:solidFill>
        </a:fill>
      </a:tcStyle>
    </a:firstRow>
  </a:tblStyle>
  <a:tblStyle styleId="{C7B018BB-80A7-4F77-B60F-C8B233D01FF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3">
              <a:lumOff val="44000"/>
            </a:schemeClr>
          </a:solidFill>
        </a:fill>
      </a:tcStyle>
    </a:firstRow>
  </a:tblStyle>
  <a:tblStyle styleId="{EEE7283C-3CF3-47DC-8721-378D4A62B228}"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CCCDA"/>
          </a:solidFill>
        </a:fill>
      </a:tcStyle>
    </a:wholeTbl>
    <a:band2H>
      <a:tcTxStyle b="def" i="def"/>
      <a:tcStyle>
        <a:tcBdr/>
        <a:fill>
          <a:solidFill>
            <a:srgbClr val="E7E7ED"/>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chemeClr val="accent6"/>
          </a:solidFill>
        </a:fill>
      </a:tcStyle>
    </a:firstRow>
  </a:tblStyle>
  <a:tblStyle styleId="{CF821DB8-F4EB-4A41-A1BA-3FCAFE7338EE}" styleName="">
    <a:tblBg/>
    <a:wholeTbl>
      <a:tcTxStyle b="on" i="on">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n">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n">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bevel/>
            </a:ln>
          </a:top>
          <a:bottom>
            <a:ln w="25400" cap="flat">
              <a:solidFill>
                <a:srgbClr val="000000"/>
              </a:solidFill>
              <a:prstDash val="solid"/>
              <a:bevel/>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n" i="on">
        <a:font>
          <a:latin typeface="Arial"/>
          <a:ea typeface="Arial"/>
          <a:cs typeface="Arial"/>
        </a:font>
        <a:srgbClr val="000000"/>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CACACA"/>
          </a:solidFill>
        </a:fill>
      </a:tcStyle>
    </a:wholeTbl>
    <a:band2H>
      <a:tcTxStyle b="def" i="def"/>
      <a:tcStyle>
        <a:tcBdr/>
        <a:fill>
          <a:solidFill>
            <a:srgbClr val="E6E6E6"/>
          </a:solidFill>
        </a:fill>
      </a:tcStyle>
    </a:band2H>
    <a:firstCol>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Col>
    <a:la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38100" cap="flat">
              <a:solidFill>
                <a:schemeClr val="accent3">
                  <a:lumOff val="44000"/>
                </a:schemeClr>
              </a:solidFill>
              <a:prstDash val="solid"/>
              <a:bevel/>
            </a:ln>
          </a:top>
          <a:bottom>
            <a:ln w="127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lastRow>
    <a:firstRow>
      <a:tcTxStyle b="on" i="on">
        <a:font>
          <a:latin typeface="Arial"/>
          <a:ea typeface="Arial"/>
          <a:cs typeface="Arial"/>
        </a:font>
        <a:schemeClr val="accent3">
          <a:lumOff val="44000"/>
        </a:schemeClr>
      </a:tcTxStyle>
      <a:tcStyle>
        <a:tcBdr>
          <a:left>
            <a:ln w="12700" cap="flat">
              <a:solidFill>
                <a:schemeClr val="accent3">
                  <a:lumOff val="44000"/>
                </a:schemeClr>
              </a:solidFill>
              <a:prstDash val="solid"/>
              <a:bevel/>
            </a:ln>
          </a:left>
          <a:right>
            <a:ln w="12700" cap="flat">
              <a:solidFill>
                <a:schemeClr val="accent3">
                  <a:lumOff val="44000"/>
                </a:schemeClr>
              </a:solidFill>
              <a:prstDash val="solid"/>
              <a:bevel/>
            </a:ln>
          </a:right>
          <a:top>
            <a:ln w="12700" cap="flat">
              <a:solidFill>
                <a:schemeClr val="accent3">
                  <a:lumOff val="44000"/>
                </a:schemeClr>
              </a:solidFill>
              <a:prstDash val="solid"/>
              <a:bevel/>
            </a:ln>
          </a:top>
          <a:bottom>
            <a:ln w="38100" cap="flat">
              <a:solidFill>
                <a:schemeClr val="accent3">
                  <a:lumOff val="44000"/>
                </a:schemeClr>
              </a:solidFill>
              <a:prstDash val="solid"/>
              <a:bevel/>
            </a:ln>
          </a:bottom>
          <a:insideH>
            <a:ln w="12700" cap="flat">
              <a:solidFill>
                <a:schemeClr val="accent3">
                  <a:lumOff val="44000"/>
                </a:schemeClr>
              </a:solidFill>
              <a:prstDash val="solid"/>
              <a:bevel/>
            </a:ln>
          </a:insideH>
          <a:insideV>
            <a:ln w="12700" cap="flat">
              <a:solidFill>
                <a:schemeClr val="accent3">
                  <a:lumOff val="44000"/>
                </a:schemeClr>
              </a:solidFill>
              <a:prstDash val="solid"/>
              <a:bevel/>
            </a:ln>
          </a:insideV>
        </a:tcBdr>
        <a:fill>
          <a:solidFill>
            <a:srgbClr val="000000"/>
          </a:solidFill>
        </a:fill>
      </a:tcStyle>
    </a:firstRow>
  </a:tblStyle>
  <a:tblStyle styleId="{2708684C-4D16-4618-839F-0558EEFCDFE6}" styleName="">
    <a:tblBg/>
    <a:wholeTb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wholeTbl>
    <a:band2H>
      <a:tcTxStyle b="def" i="def"/>
      <a:tcStyle>
        <a:tcBdr/>
        <a:fill>
          <a:solidFill>
            <a:schemeClr val="accent3">
              <a:lumOff val="44000"/>
            </a:schemeClr>
          </a:solidFill>
        </a:fill>
      </a:tcStyle>
    </a:band2H>
    <a:firstCol>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solidFill>
            <a:srgbClr val="000000">
              <a:alpha val="20000"/>
            </a:srgbClr>
          </a:solidFill>
        </a:fill>
      </a:tcStyle>
    </a:firstCol>
    <a:la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50800" cap="flat">
              <a:solidFill>
                <a:srgbClr val="000000"/>
              </a:solidFill>
              <a:prstDash val="solid"/>
              <a:bevel/>
            </a:ln>
          </a:top>
          <a:bottom>
            <a:ln w="127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lastRow>
    <a:firstRow>
      <a:tcTxStyle b="on" i="on">
        <a:font>
          <a:latin typeface="Arial"/>
          <a:ea typeface="Arial"/>
          <a:cs typeface="Arial"/>
        </a:font>
        <a:srgbClr val="000000"/>
      </a:tcTxStyle>
      <a:tcStyle>
        <a:tcBdr>
          <a:left>
            <a:ln w="12700" cap="flat">
              <a:solidFill>
                <a:srgbClr val="000000"/>
              </a:solidFill>
              <a:prstDash val="solid"/>
              <a:bevel/>
            </a:ln>
          </a:left>
          <a:right>
            <a:ln w="12700" cap="flat">
              <a:solidFill>
                <a:srgbClr val="000000"/>
              </a:solidFill>
              <a:prstDash val="solid"/>
              <a:bevel/>
            </a:ln>
          </a:right>
          <a:top>
            <a:ln w="12700" cap="flat">
              <a:solidFill>
                <a:srgbClr val="000000"/>
              </a:solidFill>
              <a:prstDash val="solid"/>
              <a:bevel/>
            </a:ln>
          </a:top>
          <a:bottom>
            <a:ln w="25400" cap="flat">
              <a:solidFill>
                <a:srgbClr val="000000"/>
              </a:solidFill>
              <a:prstDash val="solid"/>
              <a:bevel/>
            </a:ln>
          </a:bottom>
          <a:insideH>
            <a:ln w="12700" cap="flat">
              <a:solidFill>
                <a:srgbClr val="000000"/>
              </a:solidFill>
              <a:prstDash val="solid"/>
              <a:bevel/>
            </a:ln>
          </a:insideH>
          <a:insideV>
            <a:ln w="12700" cap="flat">
              <a:solidFill>
                <a:srgbClr val="000000"/>
              </a:solidFill>
              <a:prstDash val="solid"/>
              <a:bevel/>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Shape 81"/>
          <p:cNvSpPr/>
          <p:nvPr>
            <p:ph type="sldImg"/>
          </p:nvPr>
        </p:nvSpPr>
        <p:spPr>
          <a:xfrm>
            <a:off x="1143000" y="685800"/>
            <a:ext cx="4572000" cy="3429000"/>
          </a:xfrm>
          <a:prstGeom prst="rect">
            <a:avLst/>
          </a:prstGeom>
        </p:spPr>
        <p:txBody>
          <a:bodyPr/>
          <a:lstStyle/>
          <a:p>
            <a:pPr/>
          </a:p>
        </p:txBody>
      </p:sp>
      <p:sp>
        <p:nvSpPr>
          <p:cNvPr id="82" name="Shape 8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0.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11.xml.rels><?xml version="1.0" encoding="UTF-8" standalone="yes"?><Relationships xmlns="http://schemas.openxmlformats.org/package/2006/relationships"><Relationship Id="rId1" Type="http://schemas.openxmlformats.org/officeDocument/2006/relationships/slide" Target="../slides/slide42.xml"/><Relationship Id="rId2" Type="http://schemas.openxmlformats.org/officeDocument/2006/relationships/notesMaster" Target="../notesMasters/notesMaster1.xml"/></Relationships>

</file>

<file path=ppt/notesSlides/_rels/notesSlide12.xml.rels><?xml version="1.0" encoding="UTF-8" standalone="yes"?><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13.xml.rels><?xml version="1.0" encoding="UTF-8" standalone="yes"?><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14.xml.rels><?xml version="1.0" encoding="UTF-8" standalone="yes"?><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15.xml.rels><?xml version="1.0" encoding="UTF-8" standalone="yes"?><Relationships xmlns="http://schemas.openxmlformats.org/package/2006/relationships"><Relationship Id="rId1" Type="http://schemas.openxmlformats.org/officeDocument/2006/relationships/slide" Target="../slides/slide46.xml"/><Relationship Id="rId2" Type="http://schemas.openxmlformats.org/officeDocument/2006/relationships/notesMaster" Target="../notesMasters/notesMaster1.xml"/></Relationships>

</file>

<file path=ppt/notesSlides/_rels/notesSlide16.xml.rels><?xml version="1.0" encoding="UTF-8" standalone="yes"?><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17.xml.rels><?xml version="1.0" encoding="UTF-8" standalone="yes"?><Relationships xmlns="http://schemas.openxmlformats.org/package/2006/relationships"><Relationship Id="rId1" Type="http://schemas.openxmlformats.org/officeDocument/2006/relationships/slide" Target="../slides/slide51.xml"/><Relationship Id="rId2" Type="http://schemas.openxmlformats.org/officeDocument/2006/relationships/notesMaster" Target="../notesMasters/notesMaster1.xml"/></Relationships>

</file>

<file path=ppt/notesSlides/_rels/notesSlide18.xml.rels><?xml version="1.0" encoding="UTF-8" standalone="yes"?><Relationships xmlns="http://schemas.openxmlformats.org/package/2006/relationships"><Relationship Id="rId1" Type="http://schemas.openxmlformats.org/officeDocument/2006/relationships/slide" Target="../slides/slide52.xml"/><Relationship Id="rId2" Type="http://schemas.openxmlformats.org/officeDocument/2006/relationships/notesMaster" Target="../notesMasters/notesMaster1.xml"/></Relationships>

</file>

<file path=ppt/notesSlides/_rels/notesSlide19.xml.rels><?xml version="1.0" encoding="UTF-8" standalone="yes"?><Relationships xmlns="http://schemas.openxmlformats.org/package/2006/relationships"><Relationship Id="rId1" Type="http://schemas.openxmlformats.org/officeDocument/2006/relationships/slide" Target="../slides/slide53.xml"/><Relationship Id="rId2" Type="http://schemas.openxmlformats.org/officeDocument/2006/relationships/notesMaster" Target="../notesMasters/notesMaster1.xml"/></Relationships>

</file>

<file path=ppt/notesSlides/_rels/notesSlide2.xml.rels><?xml version="1.0" encoding="UTF-8" standalone="yes"?><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standalone="yes"?><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4.xml.rels><?xml version="1.0" encoding="UTF-8" standalone="yes"?><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5.xml.rels><?xml version="1.0" encoding="UTF-8" standalone="yes"?><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6.xml.rels><?xml version="1.0" encoding="UTF-8" standalone="yes"?><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7.xml.rels><?xml version="1.0" encoding="UTF-8" standalone="yes"?><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8.xml.rels><?xml version="1.0" encoding="UTF-8" standalone="yes"?><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9.xml.rels><?xml version="1.0" encoding="UTF-8" standalone="yes"?><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we: series of rewrites =&gt; optimisation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6" name="Shape 526"/>
          <p:cNvSpPr/>
          <p:nvPr>
            <p:ph type="sldImg"/>
          </p:nvPr>
        </p:nvSpPr>
        <p:spPr>
          <a:prstGeom prst="rect">
            <a:avLst/>
          </a:prstGeom>
        </p:spPr>
        <p:txBody>
          <a:bodyPr/>
          <a:lstStyle/>
          <a:p>
            <a:pPr/>
          </a:p>
        </p:txBody>
      </p:sp>
      <p:sp>
        <p:nvSpPr>
          <p:cNvPr id="527" name="Shape 527"/>
          <p:cNvSpPr/>
          <p:nvPr>
            <p:ph type="body" sz="quarter" idx="1"/>
          </p:nvPr>
        </p:nvSpPr>
        <p:spPr>
          <a:prstGeom prst="rect">
            <a:avLst/>
          </a:prstGeom>
        </p:spPr>
        <p:txBody>
          <a:bodyPr/>
          <a:lstStyle/>
          <a:p>
            <a:pPr/>
            <a:r>
              <a:t>sizes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Explain heuristics</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4" name="Shape 544"/>
          <p:cNvSpPr/>
          <p:nvPr>
            <p:ph type="sldImg"/>
          </p:nvPr>
        </p:nvSpPr>
        <p:spPr>
          <a:prstGeom prst="rect">
            <a:avLst/>
          </a:prstGeom>
        </p:spPr>
        <p:txBody>
          <a:bodyPr/>
          <a:lstStyle/>
          <a:p>
            <a:pPr/>
          </a:p>
        </p:txBody>
      </p:sp>
      <p:sp>
        <p:nvSpPr>
          <p:cNvPr id="545" name="Shape 545"/>
          <p:cNvSpPr/>
          <p:nvPr>
            <p:ph type="body" sz="quarter" idx="1"/>
          </p:nvPr>
        </p:nvSpPr>
        <p:spPr>
          <a:prstGeom prst="rect">
            <a:avLst/>
          </a:prstGeom>
        </p:spPr>
        <p:txBody>
          <a:bodyPr/>
          <a:lstStyle/>
          <a:p>
            <a:pPr/>
            <a:r>
              <a:t>parameter mapping -&gt; expert knowledge about gpus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58" name="Shape 558"/>
          <p:cNvSpPr/>
          <p:nvPr>
            <p:ph type="sldImg"/>
          </p:nvPr>
        </p:nvSpPr>
        <p:spPr>
          <a:prstGeom prst="rect">
            <a:avLst/>
          </a:prstGeom>
        </p:spPr>
        <p:txBody>
          <a:bodyPr/>
          <a:lstStyle/>
          <a:p>
            <a:pPr/>
          </a:p>
        </p:txBody>
      </p:sp>
      <p:sp>
        <p:nvSpPr>
          <p:cNvPr id="559" name="Shape 559"/>
          <p:cNvSpPr/>
          <p:nvPr>
            <p:ph type="body" sz="quarter" idx="1"/>
          </p:nvPr>
        </p:nvSpPr>
        <p:spPr>
          <a:prstGeom prst="rect">
            <a:avLst/>
          </a:prstGeom>
        </p:spPr>
        <p:txBody>
          <a:bodyPr/>
          <a:lstStyle/>
          <a:p>
            <a:pPr/>
            <a:r>
              <a:t>AFTER FILTERING; filtering throughout</a:t>
            </a:r>
          </a:p>
          <a:p>
            <a:pPr/>
            <a:r>
              <a:t>tiny portion</a:t>
            </a:r>
          </a:p>
          <a:p>
            <a:pPr/>
            <a:r>
              <a:t>lowering, quick</a:t>
            </a:r>
          </a:p>
          <a:p>
            <a:pPr/>
            <a:r>
              <a:t>codegen 30min-60min</a:t>
            </a:r>
          </a:p>
          <a:p>
            <a:pPr/>
            <a:r>
              <a:t>execution of all 46,000 OpenCL kernel took less than an hour on Tahiti and Kepler and about three hours on Fermi, including the overheads of data transfers, validation, etc. but excluding the kernel generation and compilation time.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4" name="Shape 564"/>
          <p:cNvSpPr/>
          <p:nvPr>
            <p:ph type="sldImg"/>
          </p:nvPr>
        </p:nvSpPr>
        <p:spPr>
          <a:prstGeom prst="rect">
            <a:avLst/>
          </a:prstGeom>
        </p:spPr>
        <p:txBody>
          <a:bodyPr/>
          <a:lstStyle/>
          <a:p>
            <a:pPr/>
          </a:p>
        </p:txBody>
      </p:sp>
      <p:sp>
        <p:nvSpPr>
          <p:cNvPr id="565" name="Shape 565"/>
          <p:cNvSpPr/>
          <p:nvPr>
            <p:ph type="body" sz="quarter" idx="1"/>
          </p:nvPr>
        </p:nvSpPr>
        <p:spPr>
          <a:prstGeom prst="rect">
            <a:avLst/>
          </a:prstGeom>
        </p:spPr>
        <p:txBody>
          <a:bodyPr/>
          <a:lstStyle/>
          <a:p>
            <a:pPr/>
            <a:r>
              <a:t>AFTER FILTERING; filtering throughout</a:t>
            </a:r>
          </a:p>
          <a:p>
            <a:pPr/>
            <a:r>
              <a:t>tiny portion</a:t>
            </a:r>
          </a:p>
          <a:p>
            <a:pPr/>
            <a:r>
              <a:t>lowering, quick</a:t>
            </a:r>
          </a:p>
          <a:p>
            <a:pPr/>
            <a:r>
              <a:t>codegen 30min-60min</a:t>
            </a:r>
          </a:p>
          <a:p>
            <a:pPr/>
            <a:r>
              <a:t>execution of all 46,000 OpenCL kernel took less than an hour on Tahiti and Kepler and about three hours on Fermi, including the overheads of data transfers, validation, etc. but excluding the kernel generation and compilation time.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0" name="Shape 570"/>
          <p:cNvSpPr/>
          <p:nvPr>
            <p:ph type="sldImg"/>
          </p:nvPr>
        </p:nvSpPr>
        <p:spPr>
          <a:prstGeom prst="rect">
            <a:avLst/>
          </a:prstGeom>
        </p:spPr>
        <p:txBody>
          <a:bodyPr/>
          <a:lstStyle/>
          <a:p>
            <a:pPr/>
          </a:p>
        </p:txBody>
      </p:sp>
      <p:sp>
        <p:nvSpPr>
          <p:cNvPr id="571" name="Shape 571"/>
          <p:cNvSpPr/>
          <p:nvPr>
            <p:ph type="body" sz="quarter" idx="1"/>
          </p:nvPr>
        </p:nvSpPr>
        <p:spPr>
          <a:prstGeom prst="rect">
            <a:avLst/>
          </a:prstGeom>
        </p:spPr>
        <p:txBody>
          <a:bodyPr/>
          <a:lstStyle/>
          <a:p>
            <a:pPr/>
            <a:r>
              <a:t>AFTER FILTERING; filtering throughout</a:t>
            </a:r>
          </a:p>
          <a:p>
            <a:pPr/>
            <a:r>
              <a:t>tiny portion</a:t>
            </a:r>
          </a:p>
          <a:p>
            <a:pPr/>
            <a:r>
              <a:t>lowering, quick</a:t>
            </a:r>
          </a:p>
          <a:p>
            <a:pPr/>
            <a:r>
              <a:t>codegen 30min-60min</a:t>
            </a:r>
          </a:p>
          <a:p>
            <a:pPr/>
            <a:r>
              <a:t>execution of all 46,000 OpenCL kernel took less than an hour on Tahiti and Kepler and about three hours on Fermi, including the overheads of data transfers, validation, etc. but excluding the kernel generation and compilation time.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6" name="Shape 576"/>
          <p:cNvSpPr/>
          <p:nvPr>
            <p:ph type="sldImg"/>
          </p:nvPr>
        </p:nvSpPr>
        <p:spPr>
          <a:prstGeom prst="rect">
            <a:avLst/>
          </a:prstGeom>
        </p:spPr>
        <p:txBody>
          <a:bodyPr/>
          <a:lstStyle/>
          <a:p>
            <a:pPr/>
          </a:p>
        </p:txBody>
      </p:sp>
      <p:sp>
        <p:nvSpPr>
          <p:cNvPr id="577" name="Shape 577"/>
          <p:cNvSpPr/>
          <p:nvPr>
            <p:ph type="body" sz="quarter" idx="1"/>
          </p:nvPr>
        </p:nvSpPr>
        <p:spPr>
          <a:prstGeom prst="rect">
            <a:avLst/>
          </a:prstGeom>
        </p:spPr>
        <p:txBody>
          <a:bodyPr/>
          <a:lstStyle/>
          <a:p>
            <a:pPr/>
            <a:r>
              <a:t>AFTER FILTERING; filtering throughout</a:t>
            </a:r>
          </a:p>
          <a:p>
            <a:pPr/>
            <a:r>
              <a:t>tiny portion</a:t>
            </a:r>
          </a:p>
          <a:p>
            <a:pPr/>
            <a:r>
              <a:t>lowering, quick</a:t>
            </a:r>
          </a:p>
          <a:p>
            <a:pPr/>
            <a:r>
              <a:t>codegen 30min-60min</a:t>
            </a:r>
          </a:p>
          <a:p>
            <a:pPr/>
            <a:r>
              <a:t>execution of all 46,000 OpenCL kernel took less than an hour on Tahiti and Kepler and about three hours on Fermi, including the overheads of data transfers, validation, etc. but excluding the kernel generation and compilation time.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7" name="Shape 597"/>
          <p:cNvSpPr/>
          <p:nvPr>
            <p:ph type="sldImg"/>
          </p:nvPr>
        </p:nvSpPr>
        <p:spPr>
          <a:prstGeom prst="rect">
            <a:avLst/>
          </a:prstGeom>
        </p:spPr>
        <p:txBody>
          <a:bodyPr/>
          <a:lstStyle/>
          <a:p>
            <a:pPr/>
          </a:p>
        </p:txBody>
      </p:sp>
      <p:sp>
        <p:nvSpPr>
          <p:cNvPr id="598" name="Shape 598"/>
          <p:cNvSpPr/>
          <p:nvPr>
            <p:ph type="body" sz="quarter" idx="1"/>
          </p:nvPr>
        </p:nvSpPr>
        <p:spPr>
          <a:prstGeom prst="rect">
            <a:avLst/>
          </a:prstGeom>
        </p:spPr>
        <p:txBody>
          <a:bodyPr/>
          <a:lstStyle/>
          <a:p>
            <a:pPr/>
            <a:r>
              <a:t>explain axes</a:t>
            </a:r>
          </a:p>
          <a:p>
            <a:pPr/>
            <a:r>
              <a:t>Mention generations</a:t>
            </a:r>
          </a:p>
          <a:p>
            <a:pPr/>
            <a:r>
              <a:t>NVIDIA fermi/kepler</a:t>
            </a:r>
          </a:p>
          <a:p>
            <a:pPr/>
            <a:r>
              <a:t>AMD tahiti</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05" name="Shape 605"/>
          <p:cNvSpPr/>
          <p:nvPr>
            <p:ph type="sldImg"/>
          </p:nvPr>
        </p:nvSpPr>
        <p:spPr>
          <a:prstGeom prst="rect">
            <a:avLst/>
          </a:prstGeom>
        </p:spPr>
        <p:txBody>
          <a:bodyPr/>
          <a:lstStyle/>
          <a:p>
            <a:pPr/>
          </a:p>
        </p:txBody>
      </p:sp>
      <p:sp>
        <p:nvSpPr>
          <p:cNvPr id="606" name="Shape 606"/>
          <p:cNvSpPr/>
          <p:nvPr>
            <p:ph type="body" sz="quarter" idx="1"/>
          </p:nvPr>
        </p:nvSpPr>
        <p:spPr>
          <a:prstGeom prst="rect">
            <a:avLst/>
          </a:prstGeom>
        </p:spPr>
        <p:txBody>
          <a:bodyPr/>
          <a:lstStyle/>
          <a:p>
            <a:pPr/>
            <a:r>
              <a:t>explain axes</a:t>
            </a:r>
          </a:p>
          <a:p>
            <a:pPr/>
            <a:r>
              <a:t>Mention generations</a:t>
            </a:r>
          </a:p>
          <a:p>
            <a:pPr/>
            <a:r>
              <a:t>NVIDIA fermi/kepler</a:t>
            </a:r>
          </a:p>
          <a:p>
            <a:pPr/>
            <a:r>
              <a:t>AMD tahiti</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0" name="Shape 610"/>
          <p:cNvSpPr/>
          <p:nvPr>
            <p:ph type="sldImg"/>
          </p:nvPr>
        </p:nvSpPr>
        <p:spPr>
          <a:prstGeom prst="rect">
            <a:avLst/>
          </a:prstGeom>
        </p:spPr>
        <p:txBody>
          <a:bodyPr/>
          <a:lstStyle/>
          <a:p>
            <a:pPr/>
          </a:p>
        </p:txBody>
      </p:sp>
      <p:sp>
        <p:nvSpPr>
          <p:cNvPr id="611" name="Shape 611"/>
          <p:cNvSpPr/>
          <p:nvPr>
            <p:ph type="body" sz="quarter" idx="1"/>
          </p:nvPr>
        </p:nvSpPr>
        <p:spPr>
          <a:prstGeom prst="rect">
            <a:avLst/>
          </a:prstGeom>
        </p:spPr>
        <p:txBody>
          <a:bodyPr/>
          <a:lstStyle/>
          <a:p>
            <a:pPr/>
            <a:r>
              <a:t>explain axes</a:t>
            </a:r>
          </a:p>
          <a:p>
            <a:pPr/>
            <a:r>
              <a:t>Mention generations</a:t>
            </a:r>
          </a:p>
          <a:p>
            <a:pPr/>
            <a:r>
              <a:t>NVIDIA fermi/kepler</a:t>
            </a:r>
          </a:p>
          <a:p>
            <a:pPr/>
            <a:r>
              <a:t>AMD tahiti</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split-join, divide and conquer</a:t>
            </a:r>
            <a:br/>
            <a:r>
              <a:t>REWRITE, NOT OPTIMISATION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map(map) interchange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map fission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map(reduce) interchange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map(map) interchange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map-reduce fusion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map-map fusion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Rewritten has MapWrg</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0" showMasterPhAnim="1">
  <p:cSld name="Default">
    <p:spTree>
      <p:nvGrpSpPr>
        <p:cNvPr id="1" name=""/>
        <p:cNvGrpSpPr/>
        <p:nvPr/>
      </p:nvGrpSpPr>
      <p:grpSpPr>
        <a:xfrm>
          <a:off x="0" y="0"/>
          <a:ext cx="0" cy="0"/>
          <a:chOff x="0" y="0"/>
          <a:chExt cx="0" cy="0"/>
        </a:xfrm>
      </p:grpSpPr>
      <p:sp>
        <p:nvSpPr>
          <p:cNvPr id="12" name="Shape 12"/>
          <p:cNvSpPr/>
          <p:nvPr>
            <p:ph type="title"/>
          </p:nvPr>
        </p:nvSpPr>
        <p:spPr>
          <a:xfrm>
            <a:off x="827087" y="1179512"/>
            <a:ext cx="7772401" cy="1008063"/>
          </a:xfrm>
          <a:prstGeom prst="rect">
            <a:avLst/>
          </a:prstGeom>
        </p:spPr>
        <p:txBody>
          <a:bodyPr/>
          <a:lstStyle>
            <a:lvl1pPr>
              <a:defRPr b="0">
                <a:solidFill>
                  <a:srgbClr val="CF103A"/>
                </a:solidFill>
                <a:latin typeface="Fira Sans"/>
                <a:ea typeface="Fira Sans"/>
                <a:cs typeface="Fira Sans"/>
                <a:sym typeface="Fira Sans"/>
              </a:defRPr>
            </a:lvl1pPr>
          </a:lstStyle>
          <a:p>
            <a:pPr/>
            <a:r>
              <a:t>Title Text</a:t>
            </a:r>
          </a:p>
        </p:txBody>
      </p:sp>
      <p:sp>
        <p:nvSpPr>
          <p:cNvPr id="13" name="Shape 13"/>
          <p:cNvSpPr/>
          <p:nvPr>
            <p:ph type="body" idx="1"/>
          </p:nvPr>
        </p:nvSpPr>
        <p:spPr>
          <a:xfrm>
            <a:off x="827087" y="2060575"/>
            <a:ext cx="7485063" cy="3979863"/>
          </a:xfrm>
          <a:prstGeom prst="rect">
            <a:avLst/>
          </a:prstGeom>
        </p:spPr>
        <p:txBody>
          <a:bodyPr/>
          <a:lstStyle>
            <a:lvl1pPr marL="0" indent="0" algn="ctr">
              <a:spcBef>
                <a:spcPts val="0"/>
              </a:spcBef>
              <a:buClrTx/>
              <a:buSzTx/>
              <a:buNone/>
              <a:defRPr sz="2600"/>
            </a:lvl1pPr>
            <a:lvl2pPr marL="0" indent="382587" algn="ctr">
              <a:spcBef>
                <a:spcPts val="0"/>
              </a:spcBef>
              <a:buClrTx/>
              <a:buSzTx/>
              <a:buNone/>
              <a:defRPr sz="2600"/>
            </a:lvl2pPr>
            <a:lvl3pPr marL="0" indent="762000" algn="ctr">
              <a:spcBef>
                <a:spcPts val="0"/>
              </a:spcBef>
              <a:buClrTx/>
              <a:buSzTx/>
              <a:buNone/>
              <a:defRPr sz="2600"/>
            </a:lvl3pPr>
            <a:lvl4pPr marL="0" indent="1144587" algn="ctr">
              <a:spcBef>
                <a:spcPts val="0"/>
              </a:spcBef>
              <a:buClrTx/>
              <a:buSzTx/>
              <a:buNone/>
              <a:defRPr sz="2600"/>
            </a:lvl4pPr>
            <a:lvl5pPr marL="0" indent="1527175" algn="ctr">
              <a:spcBef>
                <a:spcPts val="0"/>
              </a:spcBef>
              <a:buClrTx/>
              <a:buSzTx/>
              <a:buNone/>
              <a:defRPr sz="2600"/>
            </a:lvl5pPr>
          </a:lstStyle>
          <a:p>
            <a:pPr/>
            <a:r>
              <a:t>Body Level One</a:t>
            </a:r>
          </a:p>
          <a:p>
            <a:pPr lvl="1"/>
            <a:r>
              <a:t>Body Level Two</a:t>
            </a:r>
          </a:p>
          <a:p>
            <a:pPr lvl="2"/>
            <a:r>
              <a:t>Body Level Three</a:t>
            </a:r>
          </a:p>
          <a:p>
            <a:pPr lvl="3"/>
            <a:r>
              <a:t>Body Level Four</a:t>
            </a:r>
          </a:p>
          <a:p>
            <a:pPr lvl="4"/>
            <a:r>
              <a:t>Body Level Five</a:t>
            </a:r>
          </a:p>
        </p:txBody>
      </p:sp>
      <p:sp>
        <p:nvSpPr>
          <p:cNvPr id="14" name="Shape 1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1" name="Shape 2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28" name="Shape 28"/>
          <p:cNvSpPr/>
          <p:nvPr>
            <p:ph type="sldNum" sz="quarter" idx="2"/>
          </p:nvPr>
        </p:nvSpPr>
        <p:spPr>
          <a:prstGeom prst="rect">
            <a:avLst/>
          </a:prstGeom>
        </p:spPr>
        <p:txBody>
          <a:bodyPr/>
          <a:lstStyle/>
          <a:p>
            <a:pPr/>
            <a:fld id="{86CB4B4D-7CA3-9044-876B-883B54F8677D}" type="slidenum"/>
          </a:p>
        </p:txBody>
      </p:sp>
      <p:sp>
        <p:nvSpPr>
          <p:cNvPr id="29" name="Shape 29"/>
          <p:cNvSpPr/>
          <p:nvPr>
            <p:ph type="title"/>
          </p:nvPr>
        </p:nvSpPr>
        <p:spPr>
          <a:xfrm>
            <a:off x="827087" y="788987"/>
            <a:ext cx="7485063" cy="912813"/>
          </a:xfrm>
          <a:prstGeom prst="rect">
            <a:avLst/>
          </a:prstGeom>
        </p:spPr>
        <p:txBody>
          <a:bodyPr/>
          <a:lstStyle>
            <a:lvl1pPr>
              <a:defRPr b="0" sz="2700">
                <a:latin typeface="Fira Sans SemiBold"/>
                <a:ea typeface="Fira Sans SemiBold"/>
                <a:cs typeface="Fira Sans SemiBold"/>
                <a:sym typeface="Fira Sans SemiBold"/>
              </a:defRPr>
            </a:lvl1pPr>
          </a:lstStyle>
          <a:p>
            <a:pPr/>
            <a:r>
              <a:t>Title Text</a:t>
            </a:r>
          </a:p>
        </p:txBody>
      </p:sp>
      <p:sp>
        <p:nvSpPr>
          <p:cNvPr id="30" name="Shape 30"/>
          <p:cNvSpPr/>
          <p:nvPr>
            <p:ph type="body" idx="1"/>
          </p:nvPr>
        </p:nvSpPr>
        <p:spPr>
          <a:xfrm>
            <a:off x="827087" y="1701800"/>
            <a:ext cx="7485063" cy="5156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37" name="Shape 37"/>
          <p:cNvSpPr/>
          <p:nvPr>
            <p:ph type="sldNum" sz="quarter" idx="2"/>
          </p:nvPr>
        </p:nvSpPr>
        <p:spPr>
          <a:prstGeom prst="rect">
            <a:avLst/>
          </a:prstGeom>
        </p:spPr>
        <p:txBody>
          <a:bodyPr/>
          <a:lstStyle/>
          <a:p>
            <a:pPr/>
            <a:fld id="{86CB4B4D-7CA3-9044-876B-883B54F8677D}" type="slidenum"/>
          </a:p>
        </p:txBody>
      </p:sp>
      <p:sp>
        <p:nvSpPr>
          <p:cNvPr id="38" name="Shape 38"/>
          <p:cNvSpPr/>
          <p:nvPr>
            <p:ph type="title"/>
          </p:nvPr>
        </p:nvSpPr>
        <p:spPr>
          <a:xfrm>
            <a:off x="827087" y="788987"/>
            <a:ext cx="7485063" cy="912813"/>
          </a:xfrm>
          <a:prstGeom prst="rect">
            <a:avLst/>
          </a:prstGeom>
        </p:spPr>
        <p:txBody>
          <a:bodyPr/>
          <a:lstStyle>
            <a:lvl1pPr>
              <a:defRPr b="0" sz="2700">
                <a:latin typeface="Fira Sans SemiBold"/>
                <a:ea typeface="Fira Sans SemiBold"/>
                <a:cs typeface="Fira Sans SemiBold"/>
                <a:sym typeface="Fira Sans SemiBold"/>
              </a:defRPr>
            </a:lvl1pPr>
          </a:lstStyle>
          <a:p>
            <a:pPr/>
            <a:r>
              <a:t>Title Text</a:t>
            </a:r>
          </a:p>
        </p:txBody>
      </p:sp>
      <p:sp>
        <p:nvSpPr>
          <p:cNvPr id="39" name="Shape 39"/>
          <p:cNvSpPr/>
          <p:nvPr>
            <p:ph type="body" sz="half" idx="1"/>
          </p:nvPr>
        </p:nvSpPr>
        <p:spPr>
          <a:xfrm>
            <a:off x="827087" y="1701800"/>
            <a:ext cx="3673226" cy="5156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Default">
    <p:spTree>
      <p:nvGrpSpPr>
        <p:cNvPr id="1" name=""/>
        <p:cNvGrpSpPr/>
        <p:nvPr/>
      </p:nvGrpSpPr>
      <p:grpSpPr>
        <a:xfrm>
          <a:off x="0" y="0"/>
          <a:ext cx="0" cy="0"/>
          <a:chOff x="0" y="0"/>
          <a:chExt cx="0" cy="0"/>
        </a:xfrm>
      </p:grpSpPr>
      <p:sp>
        <p:nvSpPr>
          <p:cNvPr id="46" name="Shape 46"/>
          <p:cNvSpPr/>
          <p:nvPr>
            <p:ph type="sldNum" sz="quarter" idx="2"/>
          </p:nvPr>
        </p:nvSpPr>
        <p:spPr>
          <a:prstGeom prst="rect">
            <a:avLst/>
          </a:prstGeom>
        </p:spPr>
        <p:txBody>
          <a:bodyPr/>
          <a:lstStyle/>
          <a:p>
            <a:pPr/>
            <a:fld id="{86CB4B4D-7CA3-9044-876B-883B54F8677D}" type="slidenum"/>
          </a:p>
        </p:txBody>
      </p:sp>
      <p:sp>
        <p:nvSpPr>
          <p:cNvPr id="47" name="Shape 47"/>
          <p:cNvSpPr/>
          <p:nvPr>
            <p:ph type="title"/>
          </p:nvPr>
        </p:nvSpPr>
        <p:spPr>
          <a:xfrm>
            <a:off x="827087" y="789682"/>
            <a:ext cx="7485063" cy="912118"/>
          </a:xfrm>
          <a:prstGeom prst="rect">
            <a:avLst/>
          </a:prstGeom>
        </p:spPr>
        <p:txBody>
          <a:bodyPr/>
          <a:lstStyle>
            <a:lvl1pPr>
              <a:defRPr b="0" sz="2700">
                <a:latin typeface="Fira Sans SemiBold"/>
                <a:ea typeface="Fira Sans SemiBold"/>
                <a:cs typeface="Fira Sans SemiBold"/>
                <a:sym typeface="Fira Sans SemiBold"/>
              </a:defRPr>
            </a:lvl1pPr>
          </a:lstStyle>
          <a:p>
            <a:pPr/>
            <a:r>
              <a:t>Title Text</a:t>
            </a:r>
          </a:p>
        </p:txBody>
      </p:sp>
      <p:sp>
        <p:nvSpPr>
          <p:cNvPr id="48" name="Shape 48"/>
          <p:cNvSpPr/>
          <p:nvPr>
            <p:ph type="body" sz="half" idx="1"/>
          </p:nvPr>
        </p:nvSpPr>
        <p:spPr>
          <a:xfrm>
            <a:off x="827087" y="1701800"/>
            <a:ext cx="3673226" cy="5156200"/>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0" showMasterPhAnim="1">
  <p:cSld name="Title - Top">
    <p:spTree>
      <p:nvGrpSpPr>
        <p:cNvPr id="1" name=""/>
        <p:cNvGrpSpPr/>
        <p:nvPr/>
      </p:nvGrpSpPr>
      <p:grpSpPr>
        <a:xfrm>
          <a:off x="0" y="0"/>
          <a:ext cx="0" cy="0"/>
          <a:chOff x="0" y="0"/>
          <a:chExt cx="0" cy="0"/>
        </a:xfrm>
      </p:grpSpPr>
      <p:sp>
        <p:nvSpPr>
          <p:cNvPr id="55" name="Shape 55"/>
          <p:cNvSpPr/>
          <p:nvPr>
            <p:ph type="title"/>
          </p:nvPr>
        </p:nvSpPr>
        <p:spPr>
          <a:xfrm>
            <a:off x="669726" y="312539"/>
            <a:ext cx="7804548" cy="1518047"/>
          </a:xfrm>
          <a:prstGeom prst="rect">
            <a:avLst/>
          </a:prstGeom>
        </p:spPr>
        <p:txBody>
          <a:bodyPr lIns="35718" tIns="35718" rIns="35718" bIns="35718" anchor="ctr">
            <a:normAutofit fontScale="100000" lnSpcReduction="0"/>
          </a:bodyPr>
          <a:lstStyle>
            <a:lvl1pPr defTabSz="410765">
              <a:lnSpc>
                <a:spcPct val="100000"/>
              </a:lnSpc>
              <a:defRPr b="0" sz="5600">
                <a:latin typeface="Helvetica Light"/>
                <a:ea typeface="Helvetica Light"/>
                <a:cs typeface="Helvetica Light"/>
                <a:sym typeface="Helvetica Light"/>
              </a:defRPr>
            </a:lvl1pPr>
          </a:lstStyle>
          <a:p>
            <a:pPr/>
            <a:r>
              <a:t>Title Text</a:t>
            </a:r>
          </a:p>
        </p:txBody>
      </p:sp>
      <p:sp>
        <p:nvSpPr>
          <p:cNvPr id="56" name="Shape 56"/>
          <p:cNvSpPr/>
          <p:nvPr>
            <p:ph type="sldNum" sz="quarter" idx="2"/>
          </p:nvPr>
        </p:nvSpPr>
        <p:spPr>
          <a:xfrm>
            <a:off x="4440732" y="6505277"/>
            <a:ext cx="253607" cy="249238"/>
          </a:xfrm>
          <a:prstGeom prst="rect">
            <a:avLst/>
          </a:prstGeom>
        </p:spPr>
        <p:txBody>
          <a:bodyPr wrap="none" lIns="35718" tIns="35718" rIns="35718" bIns="35718"/>
          <a:lstStyle>
            <a:lvl1pPr defTabSz="410765">
              <a:defRPr sz="12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0" showMasterPhAnim="1">
  <p:cSld name="Title &amp; Bullets">
    <p:spTree>
      <p:nvGrpSpPr>
        <p:cNvPr id="1" name=""/>
        <p:cNvGrpSpPr/>
        <p:nvPr/>
      </p:nvGrpSpPr>
      <p:grpSpPr>
        <a:xfrm>
          <a:off x="0" y="0"/>
          <a:ext cx="0" cy="0"/>
          <a:chOff x="0" y="0"/>
          <a:chExt cx="0" cy="0"/>
        </a:xfrm>
      </p:grpSpPr>
      <p:sp>
        <p:nvSpPr>
          <p:cNvPr id="63" name="Shape 63"/>
          <p:cNvSpPr/>
          <p:nvPr>
            <p:ph type="title"/>
          </p:nvPr>
        </p:nvSpPr>
        <p:spPr>
          <a:xfrm>
            <a:off x="669726" y="312539"/>
            <a:ext cx="7804548" cy="1518047"/>
          </a:xfrm>
          <a:prstGeom prst="rect">
            <a:avLst/>
          </a:prstGeom>
        </p:spPr>
        <p:txBody>
          <a:bodyPr lIns="35718" tIns="35718" rIns="35718" bIns="35718" anchor="ctr">
            <a:normAutofit fontScale="100000" lnSpcReduction="0"/>
          </a:bodyPr>
          <a:lstStyle>
            <a:lvl1pPr defTabSz="410765">
              <a:lnSpc>
                <a:spcPct val="100000"/>
              </a:lnSpc>
              <a:defRPr b="0" sz="5600">
                <a:latin typeface="Helvetica Light"/>
                <a:ea typeface="Helvetica Light"/>
                <a:cs typeface="Helvetica Light"/>
                <a:sym typeface="Helvetica Light"/>
              </a:defRPr>
            </a:lvl1pPr>
          </a:lstStyle>
          <a:p>
            <a:pPr/>
            <a:r>
              <a:t>Title Text</a:t>
            </a:r>
          </a:p>
        </p:txBody>
      </p:sp>
      <p:sp>
        <p:nvSpPr>
          <p:cNvPr id="64" name="Shape 64"/>
          <p:cNvSpPr/>
          <p:nvPr>
            <p:ph type="body" idx="1"/>
          </p:nvPr>
        </p:nvSpPr>
        <p:spPr>
          <a:xfrm>
            <a:off x="669726" y="1830585"/>
            <a:ext cx="7804548" cy="4420197"/>
          </a:xfrm>
          <a:prstGeom prst="rect">
            <a:avLst/>
          </a:prstGeom>
        </p:spPr>
        <p:txBody>
          <a:bodyPr lIns="35718" tIns="35718" rIns="35718" bIns="35718" anchor="ctr">
            <a:normAutofit fontScale="100000" lnSpcReduction="0"/>
          </a:bodyPr>
          <a:lstStyle>
            <a:lvl1pPr marL="293914" indent="-293914" defTabSz="410765">
              <a:spcBef>
                <a:spcPts val="2900"/>
              </a:spcBef>
              <a:buClrTx/>
              <a:buSzPct val="75000"/>
              <a:defRPr sz="2400">
                <a:solidFill>
                  <a:srgbClr val="000000"/>
                </a:solidFill>
                <a:latin typeface="Helvetica Light"/>
                <a:ea typeface="Helvetica Light"/>
                <a:cs typeface="Helvetica Light"/>
                <a:sym typeface="Helvetica Light"/>
              </a:defRPr>
            </a:lvl1pPr>
            <a:lvl2pPr marL="636814" indent="-293914" defTabSz="410765">
              <a:spcBef>
                <a:spcPts val="2900"/>
              </a:spcBef>
              <a:buClrTx/>
              <a:buSzPct val="75000"/>
              <a:buChar char="•"/>
              <a:defRPr sz="2400">
                <a:solidFill>
                  <a:srgbClr val="000000"/>
                </a:solidFill>
                <a:latin typeface="Helvetica Light"/>
                <a:ea typeface="Helvetica Light"/>
                <a:cs typeface="Helvetica Light"/>
                <a:sym typeface="Helvetica Light"/>
              </a:defRPr>
            </a:lvl2pPr>
            <a:lvl3pPr marL="979714" indent="-293914" defTabSz="410765">
              <a:spcBef>
                <a:spcPts val="2900"/>
              </a:spcBef>
              <a:buClrTx/>
              <a:buSzPct val="75000"/>
              <a:defRPr sz="2400">
                <a:solidFill>
                  <a:srgbClr val="000000"/>
                </a:solidFill>
                <a:latin typeface="Helvetica Light"/>
                <a:ea typeface="Helvetica Light"/>
                <a:cs typeface="Helvetica Light"/>
                <a:sym typeface="Helvetica Light"/>
              </a:defRPr>
            </a:lvl3pPr>
            <a:lvl4pPr marL="1322614" indent="-293914" defTabSz="410765">
              <a:spcBef>
                <a:spcPts val="2900"/>
              </a:spcBef>
              <a:buClrTx/>
              <a:buSzPct val="75000"/>
              <a:buChar char="•"/>
              <a:defRPr sz="2400">
                <a:solidFill>
                  <a:srgbClr val="000000"/>
                </a:solidFill>
                <a:latin typeface="Helvetica Light"/>
                <a:ea typeface="Helvetica Light"/>
                <a:cs typeface="Helvetica Light"/>
                <a:sym typeface="Helvetica Light"/>
              </a:defRPr>
            </a:lvl4pPr>
            <a:lvl5pPr marL="1665514" indent="-293914" defTabSz="410765">
              <a:spcBef>
                <a:spcPts val="2900"/>
              </a:spcBef>
              <a:buClrTx/>
              <a:buSzPct val="75000"/>
              <a:defRPr sz="2400">
                <a:solidFill>
                  <a:srgbClr val="000000"/>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65" name="Shape 65"/>
          <p:cNvSpPr/>
          <p:nvPr>
            <p:ph type="sldNum" sz="quarter" idx="2"/>
          </p:nvPr>
        </p:nvSpPr>
        <p:spPr>
          <a:xfrm>
            <a:off x="4440732" y="6505277"/>
            <a:ext cx="253607" cy="249238"/>
          </a:xfrm>
          <a:prstGeom prst="rect">
            <a:avLst/>
          </a:prstGeom>
        </p:spPr>
        <p:txBody>
          <a:bodyPr wrap="none" lIns="35718" tIns="35718" rIns="35718" bIns="35718"/>
          <a:lstStyle>
            <a:lvl1pPr defTabSz="410765">
              <a:defRPr sz="12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0" showMasterPhAnim="1">
  <p:cSld name="Title, Bullets &amp; Photo">
    <p:spTree>
      <p:nvGrpSpPr>
        <p:cNvPr id="1" name=""/>
        <p:cNvGrpSpPr/>
        <p:nvPr/>
      </p:nvGrpSpPr>
      <p:grpSpPr>
        <a:xfrm>
          <a:off x="0" y="0"/>
          <a:ext cx="0" cy="0"/>
          <a:chOff x="0" y="0"/>
          <a:chExt cx="0" cy="0"/>
        </a:xfrm>
      </p:grpSpPr>
      <p:sp>
        <p:nvSpPr>
          <p:cNvPr id="72" name="Shape 72"/>
          <p:cNvSpPr/>
          <p:nvPr>
            <p:ph type="pic" sz="half" idx="13"/>
          </p:nvPr>
        </p:nvSpPr>
        <p:spPr>
          <a:xfrm>
            <a:off x="4723804" y="1830585"/>
            <a:ext cx="3750470" cy="4420197"/>
          </a:xfrm>
          <a:prstGeom prst="rect">
            <a:avLst/>
          </a:prstGeom>
          <a:ln w="3175"/>
        </p:spPr>
        <p:txBody>
          <a:bodyPr lIns="91439" rIns="91439"/>
          <a:lstStyle/>
          <a:p>
            <a:pPr/>
          </a:p>
        </p:txBody>
      </p:sp>
      <p:sp>
        <p:nvSpPr>
          <p:cNvPr id="73" name="Shape 73"/>
          <p:cNvSpPr/>
          <p:nvPr>
            <p:ph type="title"/>
          </p:nvPr>
        </p:nvSpPr>
        <p:spPr>
          <a:xfrm>
            <a:off x="669726" y="312539"/>
            <a:ext cx="7804548" cy="1518047"/>
          </a:xfrm>
          <a:prstGeom prst="rect">
            <a:avLst/>
          </a:prstGeom>
        </p:spPr>
        <p:txBody>
          <a:bodyPr lIns="35718" tIns="35718" rIns="35718" bIns="35718" anchor="ctr">
            <a:normAutofit fontScale="100000" lnSpcReduction="0"/>
          </a:bodyPr>
          <a:lstStyle>
            <a:lvl1pPr defTabSz="410765">
              <a:lnSpc>
                <a:spcPct val="100000"/>
              </a:lnSpc>
              <a:defRPr b="0" sz="5600">
                <a:latin typeface="Helvetica Light"/>
                <a:ea typeface="Helvetica Light"/>
                <a:cs typeface="Helvetica Light"/>
                <a:sym typeface="Helvetica Light"/>
              </a:defRPr>
            </a:lvl1pPr>
          </a:lstStyle>
          <a:p>
            <a:pPr/>
            <a:r>
              <a:t>Title Text</a:t>
            </a:r>
          </a:p>
        </p:txBody>
      </p:sp>
      <p:sp>
        <p:nvSpPr>
          <p:cNvPr id="74" name="Shape 74"/>
          <p:cNvSpPr/>
          <p:nvPr>
            <p:ph type="body" sz="half" idx="1"/>
          </p:nvPr>
        </p:nvSpPr>
        <p:spPr>
          <a:xfrm>
            <a:off x="669726" y="1830585"/>
            <a:ext cx="3750470" cy="4420197"/>
          </a:xfrm>
          <a:prstGeom prst="rect">
            <a:avLst/>
          </a:prstGeom>
        </p:spPr>
        <p:txBody>
          <a:bodyPr lIns="35718" tIns="35718" rIns="35718" bIns="35718" anchor="ctr">
            <a:normAutofit fontScale="100000" lnSpcReduction="0"/>
          </a:bodyPr>
          <a:lstStyle>
            <a:lvl1pPr marL="220435" indent="-220435" defTabSz="410765">
              <a:spcBef>
                <a:spcPts val="2200"/>
              </a:spcBef>
              <a:buClrTx/>
              <a:buSzPct val="75000"/>
              <a:defRPr>
                <a:solidFill>
                  <a:srgbClr val="000000"/>
                </a:solidFill>
                <a:latin typeface="Helvetica Light"/>
                <a:ea typeface="Helvetica Light"/>
                <a:cs typeface="Helvetica Light"/>
                <a:sym typeface="Helvetica Light"/>
              </a:defRPr>
            </a:lvl1pPr>
            <a:lvl2pPr marL="563335" indent="-220435" defTabSz="410765">
              <a:spcBef>
                <a:spcPts val="2200"/>
              </a:spcBef>
              <a:buClrTx/>
              <a:buSzPct val="75000"/>
              <a:buChar char="•"/>
              <a:defRPr>
                <a:solidFill>
                  <a:srgbClr val="000000"/>
                </a:solidFill>
                <a:latin typeface="Helvetica Light"/>
                <a:ea typeface="Helvetica Light"/>
                <a:cs typeface="Helvetica Light"/>
                <a:sym typeface="Helvetica Light"/>
              </a:defRPr>
            </a:lvl2pPr>
            <a:lvl3pPr marL="906235" indent="-220435" defTabSz="410765">
              <a:spcBef>
                <a:spcPts val="2200"/>
              </a:spcBef>
              <a:buClrTx/>
              <a:buSzPct val="75000"/>
              <a:defRPr>
                <a:solidFill>
                  <a:srgbClr val="000000"/>
                </a:solidFill>
                <a:latin typeface="Helvetica Light"/>
                <a:ea typeface="Helvetica Light"/>
                <a:cs typeface="Helvetica Light"/>
                <a:sym typeface="Helvetica Light"/>
              </a:defRPr>
            </a:lvl3pPr>
            <a:lvl4pPr marL="1249135" indent="-220435" defTabSz="410765">
              <a:spcBef>
                <a:spcPts val="2200"/>
              </a:spcBef>
              <a:buClrTx/>
              <a:buSzPct val="75000"/>
              <a:buChar char="•"/>
              <a:defRPr>
                <a:solidFill>
                  <a:srgbClr val="000000"/>
                </a:solidFill>
                <a:latin typeface="Helvetica Light"/>
                <a:ea typeface="Helvetica Light"/>
                <a:cs typeface="Helvetica Light"/>
                <a:sym typeface="Helvetica Light"/>
              </a:defRPr>
            </a:lvl4pPr>
            <a:lvl5pPr marL="1592035" indent="-220435" defTabSz="410765">
              <a:spcBef>
                <a:spcPts val="2200"/>
              </a:spcBef>
              <a:buClrTx/>
              <a:buSzPct val="75000"/>
              <a:defRPr>
                <a:solidFill>
                  <a:srgbClr val="000000"/>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75" name="Shape 75"/>
          <p:cNvSpPr/>
          <p:nvPr>
            <p:ph type="sldNum" sz="quarter" idx="2"/>
          </p:nvPr>
        </p:nvSpPr>
        <p:spPr>
          <a:xfrm>
            <a:off x="4440732" y="6505277"/>
            <a:ext cx="253607" cy="249238"/>
          </a:xfrm>
          <a:prstGeom prst="rect">
            <a:avLst/>
          </a:prstGeom>
        </p:spPr>
        <p:txBody>
          <a:bodyPr wrap="none" lIns="35718" tIns="35718" rIns="35718" bIns="35718"/>
          <a:lstStyle>
            <a:lvl1pPr defTabSz="410765">
              <a:defRPr sz="12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p:bgPr>
    </p:bg>
    <p:spTree>
      <p:nvGrpSpPr>
        <p:cNvPr id="1" name=""/>
        <p:cNvGrpSpPr/>
        <p:nvPr/>
      </p:nvGrpSpPr>
      <p:grpSpPr>
        <a:xfrm>
          <a:off x="0" y="0"/>
          <a:ext cx="0" cy="0"/>
          <a:chOff x="0" y="0"/>
          <a:chExt cx="0" cy="0"/>
        </a:xfrm>
      </p:grpSpPr>
      <p:pic>
        <p:nvPicPr>
          <p:cNvPr id="2" name="image.png"/>
          <p:cNvPicPr>
            <a:picLocks noChangeAspect="1"/>
          </p:cNvPicPr>
          <p:nvPr/>
        </p:nvPicPr>
        <p:blipFill>
          <a:blip r:embed="rId2">
            <a:extLst/>
          </a:blip>
          <a:stretch>
            <a:fillRect/>
          </a:stretch>
        </p:blipFill>
        <p:spPr>
          <a:xfrm>
            <a:off x="168275" y="6174263"/>
            <a:ext cx="2159000" cy="519114"/>
          </a:xfrm>
          <a:prstGeom prst="rect">
            <a:avLst/>
          </a:prstGeom>
          <a:ln w="12700">
            <a:miter lim="400000"/>
          </a:ln>
        </p:spPr>
      </p:pic>
      <p:sp>
        <p:nvSpPr>
          <p:cNvPr id="3" name="Shape 3"/>
          <p:cNvSpPr/>
          <p:nvPr>
            <p:ph type="sldNum" sz="quarter" idx="2"/>
          </p:nvPr>
        </p:nvSpPr>
        <p:spPr>
          <a:xfrm>
            <a:off x="3492500" y="6381750"/>
            <a:ext cx="2133600" cy="307340"/>
          </a:xfrm>
          <a:prstGeom prst="rect">
            <a:avLst/>
          </a:prstGeom>
          <a:ln w="12700">
            <a:miter lim="400000"/>
          </a:ln>
        </p:spPr>
        <p:txBody>
          <a:bodyPr lIns="45719" rIns="45719">
            <a:spAutoFit/>
          </a:bodyPr>
          <a:lstStyle>
            <a:lvl1pPr algn="ctr">
              <a:defRPr sz="1400"/>
            </a:lvl1pPr>
          </a:lstStyle>
          <a:p>
            <a:pPr/>
            <a:fld id="{86CB4B4D-7CA3-9044-876B-883B54F8677D}" type="slidenum"/>
          </a:p>
        </p:txBody>
      </p:sp>
      <p:sp>
        <p:nvSpPr>
          <p:cNvPr id="4" name="Shape 4"/>
          <p:cNvSpPr/>
          <p:nvPr>
            <p:ph type="title"/>
          </p:nvPr>
        </p:nvSpPr>
        <p:spPr>
          <a:xfrm>
            <a:off x="457200" y="274637"/>
            <a:ext cx="8229600" cy="132556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Title Text</a:t>
            </a:r>
          </a:p>
        </p:txBody>
      </p:sp>
      <p:sp>
        <p:nvSpPr>
          <p:cNvPr id="5" name="Shape 5"/>
          <p:cNvSpPr/>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r>
              <a:t>Body Level One</a:t>
            </a:r>
          </a:p>
          <a:p>
            <a:pPr lvl="1"/>
            <a:r>
              <a:t>Body Level Two</a:t>
            </a:r>
          </a:p>
          <a:p>
            <a:pPr lvl="2"/>
            <a:r>
              <a:t>Body Level Three</a:t>
            </a:r>
          </a:p>
          <a:p>
            <a:pPr lvl="3"/>
            <a:r>
              <a:t>Body Level Four</a:t>
            </a:r>
          </a:p>
          <a:p>
            <a:pPr lvl="4"/>
            <a:r>
              <a:t>Body Level Five</a:t>
            </a:r>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Lst>
  <p:transition xmlns:p14="http://schemas.microsoft.com/office/powerpoint/2010/main" spd="med" advClick="1"/>
  <p:txStyles>
    <p:titleStyle>
      <a:lvl1pPr marL="0" marR="0" indent="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1pPr>
      <a:lvl2pPr marL="0" marR="0" indent="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2pPr>
      <a:lvl3pPr marL="0" marR="0" indent="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3pPr>
      <a:lvl4pPr marL="0" marR="0" indent="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4pPr>
      <a:lvl5pPr marL="0" marR="0" indent="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5pPr>
      <a:lvl6pPr marL="0" marR="0" indent="45720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6pPr>
      <a:lvl7pPr marL="0" marR="0" indent="91440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7pPr>
      <a:lvl8pPr marL="0" marR="0" indent="137160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8pPr>
      <a:lvl9pPr marL="0" marR="0" indent="1828800" algn="ctr" defTabSz="914400" rtl="0" latinLnBrk="0">
        <a:lnSpc>
          <a:spcPct val="80000"/>
        </a:lnSpc>
        <a:spcBef>
          <a:spcPts val="0"/>
        </a:spcBef>
        <a:spcAft>
          <a:spcPts val="0"/>
        </a:spcAft>
        <a:buClrTx/>
        <a:buSzTx/>
        <a:buFontTx/>
        <a:buNone/>
        <a:tabLst/>
        <a:defRPr b="1" baseline="0" cap="none" i="0" spc="0" strike="noStrike" sz="3600" u="none">
          <a:ln>
            <a:noFill/>
          </a:ln>
          <a:solidFill>
            <a:srgbClr val="000000"/>
          </a:solidFill>
          <a:uFillTx/>
          <a:latin typeface="Palatino"/>
          <a:ea typeface="Palatino"/>
          <a:cs typeface="Palatino"/>
          <a:sym typeface="Palatino"/>
        </a:defRPr>
      </a:lvl9pPr>
    </p:titleStyle>
    <p:bodyStyle>
      <a:lvl1pPr marL="192087" marR="0" indent="-19208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1pPr>
      <a:lvl2pPr marL="571500" marR="0" indent="-188912"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2pPr>
      <a:lvl3pPr marL="954087" marR="0" indent="-19208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3pPr>
      <a:lvl4pPr marL="1333500" marR="0" indent="-188912"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4pPr>
      <a:lvl5pPr marL="1712912" marR="0" indent="-18573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5pPr>
      <a:lvl6pPr marL="2170112" marR="0" indent="-18573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6pPr>
      <a:lvl7pPr marL="2627312" marR="0" indent="-18573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7pPr>
      <a:lvl8pPr marL="3084512" marR="0" indent="-18573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8pPr>
      <a:lvl9pPr marL="3541712" marR="0" indent="-185737" algn="l" defTabSz="914400" rtl="0" latinLnBrk="0">
        <a:lnSpc>
          <a:spcPct val="100000"/>
        </a:lnSpc>
        <a:spcBef>
          <a:spcPts val="800"/>
        </a:spcBef>
        <a:spcAft>
          <a:spcPts val="0"/>
        </a:spcAft>
        <a:buClr>
          <a:srgbClr val="CF103A"/>
        </a:buClr>
        <a:buSzPct val="100000"/>
        <a:buFontTx/>
        <a:buChar char="•"/>
        <a:tabLst/>
        <a:defRPr b="0" baseline="0" cap="none" i="0" spc="0" strike="noStrike" sz="1800" u="none">
          <a:ln>
            <a:noFill/>
          </a:ln>
          <a:solidFill>
            <a:srgbClr val="002244"/>
          </a:solidFill>
          <a:uFillTx/>
          <a:latin typeface="Fira Sans"/>
          <a:ea typeface="Fira Sans"/>
          <a:cs typeface="Fira Sans"/>
          <a:sym typeface="Fira Sans"/>
        </a:defRPr>
      </a:lvl9pPr>
    </p:bodyStyle>
    <p:otherStyle>
      <a:lvl1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1pPr>
      <a:lvl2pPr marL="0" marR="0" indent="4572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2pPr>
      <a:lvl3pPr marL="0" marR="0" indent="9144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3pPr>
      <a:lvl4pPr marL="0" marR="0" indent="13716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4pPr>
      <a:lvl5pPr marL="0" marR="0" indent="182880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5pPr>
      <a:lvl6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6pPr>
      <a:lvl7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7pPr>
      <a:lvl8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8pPr>
      <a:lvl9pPr marL="0" marR="0" indent="0" algn="ctr" defTabSz="914400" rtl="0" latinLnBrk="0">
        <a:lnSpc>
          <a:spcPct val="100000"/>
        </a:lnSpc>
        <a:spcBef>
          <a:spcPts val="0"/>
        </a:spcBef>
        <a:spcAft>
          <a:spcPts val="0"/>
        </a:spcAft>
        <a:buClrTx/>
        <a:buSzTx/>
        <a:buFontTx/>
        <a:buNone/>
        <a:tabLst/>
        <a:defRPr b="0" baseline="0" cap="none" i="0" spc="0" strike="noStrike" sz="1400" u="none">
          <a:ln>
            <a:noFill/>
          </a:ln>
          <a:solidFill>
            <a:schemeClr val="tx1"/>
          </a:solidFill>
          <a:uFillTx/>
          <a:latin typeface="+mn-lt"/>
          <a:ea typeface="+mn-ea"/>
          <a:cs typeface="+mn-cs"/>
          <a:sym typeface="Fira Sans"/>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pn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9" Type="http://schemas.openxmlformats.org/officeDocument/2006/relationships/image" Target="../media/image17.png"/><Relationship Id="rId10" Type="http://schemas.openxmlformats.org/officeDocument/2006/relationships/image" Target="../media/image18.png"/><Relationship Id="rId11" Type="http://schemas.openxmlformats.org/officeDocument/2006/relationships/image" Target="../media/image19.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0.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tif"/><Relationship Id="rId3" Type="http://schemas.openxmlformats.org/officeDocument/2006/relationships/image" Target="../media/image2.tif"/><Relationship Id="rId4" Type="http://schemas.openxmlformats.org/officeDocument/2006/relationships/image" Target="../media/image3.tif"/><Relationship Id="rId5" Type="http://schemas.openxmlformats.org/officeDocument/2006/relationships/image" Target="../media/image4.tif"/><Relationship Id="rId6" Type="http://schemas.openxmlformats.org/officeDocument/2006/relationships/image" Target="../media/image5.tif"/><Relationship Id="rId7" Type="http://schemas.openxmlformats.org/officeDocument/2006/relationships/image" Target="../media/image6.tif"/></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1.png"/><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6" Type="http://schemas.openxmlformats.org/officeDocument/2006/relationships/image" Target="../media/image25.png"/><Relationship Id="rId7" Type="http://schemas.openxmlformats.org/officeDocument/2006/relationships/image" Target="../media/image26.png"/></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32.png"/><Relationship Id="rId4" Type="http://schemas.openxmlformats.org/officeDocument/2006/relationships/image" Target="../media/image33.png"/><Relationship Id="rId5" Type="http://schemas.openxmlformats.org/officeDocument/2006/relationships/image" Target="../media/image34.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 Id="rId3" Type="http://schemas.openxmlformats.org/officeDocument/2006/relationships/image" Target="../media/image35.png"/><Relationship Id="rId4" Type="http://schemas.openxmlformats.org/officeDocument/2006/relationships/image" Target="../media/image33.png"/><Relationship Id="rId5" Type="http://schemas.openxmlformats.org/officeDocument/2006/relationships/image" Target="../media/image36.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37.png"/><Relationship Id="rId4" Type="http://schemas.openxmlformats.org/officeDocument/2006/relationships/image" Target="../media/image35.png"/><Relationship Id="rId5" Type="http://schemas.openxmlformats.org/officeDocument/2006/relationships/image" Target="../media/image38.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40.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xml"/><Relationship Id="rId3" Type="http://schemas.openxmlformats.org/officeDocument/2006/relationships/image" Target="../media/image41.png"/><Relationship Id="rId4" Type="http://schemas.openxmlformats.org/officeDocument/2006/relationships/image" Target="../media/image39.png"/><Relationship Id="rId5" Type="http://schemas.openxmlformats.org/officeDocument/2006/relationships/image" Target="../media/image42.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3.png"/><Relationship Id="rId3" Type="http://schemas.openxmlformats.org/officeDocument/2006/relationships/image" Target="../media/image41.png"/><Relationship Id="rId4" Type="http://schemas.openxmlformats.org/officeDocument/2006/relationships/image" Target="../media/image44.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5.png"/><Relationship Id="rId4" Type="http://schemas.openxmlformats.org/officeDocument/2006/relationships/image" Target="../media/image43.png"/><Relationship Id="rId5" Type="http://schemas.openxmlformats.org/officeDocument/2006/relationships/image" Target="../media/image46.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7.png"/><Relationship Id="rId4" Type="http://schemas.openxmlformats.org/officeDocument/2006/relationships/image" Target="../media/image45.png"/><Relationship Id="rId5" Type="http://schemas.openxmlformats.org/officeDocument/2006/relationships/image" Target="../media/image48.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7.png"/><Relationship Id="rId3" Type="http://schemas.openxmlformats.org/officeDocument/2006/relationships/image" Target="../media/image27.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9.png"/><Relationship Id="rId3" Type="http://schemas.openxmlformats.org/officeDocument/2006/relationships/image" Target="../media/image50.png"/><Relationship Id="rId4" Type="http://schemas.openxmlformats.org/officeDocument/2006/relationships/image" Target="../media/image51.png"/><Relationship Id="rId5" Type="http://schemas.openxmlformats.org/officeDocument/2006/relationships/image" Target="../media/image52.png"/><Relationship Id="rId6" Type="http://schemas.openxmlformats.org/officeDocument/2006/relationships/image" Target="../media/image53.png"/><Relationship Id="rId7" Type="http://schemas.openxmlformats.org/officeDocument/2006/relationships/image" Target="../media/image54.png"/><Relationship Id="rId8" Type="http://schemas.openxmlformats.org/officeDocument/2006/relationships/image" Target="../media/image55.png"/><Relationship Id="rId9" Type="http://schemas.openxmlformats.org/officeDocument/2006/relationships/image" Target="../media/image56.png"/><Relationship Id="rId10" Type="http://schemas.openxmlformats.org/officeDocument/2006/relationships/image" Target="../media/image57.png"/><Relationship Id="rId11" Type="http://schemas.openxmlformats.org/officeDocument/2006/relationships/image" Target="../media/image58.png"/><Relationship Id="rId12" Type="http://schemas.openxmlformats.org/officeDocument/2006/relationships/image" Target="../media/image7.tif"/></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9.png"/><Relationship Id="rId3" Type="http://schemas.openxmlformats.org/officeDocument/2006/relationships/image" Target="../media/image60.png"/><Relationship Id="rId4" Type="http://schemas.openxmlformats.org/officeDocument/2006/relationships/image" Target="../media/image61.png"/><Relationship Id="rId5" Type="http://schemas.openxmlformats.org/officeDocument/2006/relationships/image" Target="../media/image62.png"/><Relationship Id="rId6" Type="http://schemas.openxmlformats.org/officeDocument/2006/relationships/image" Target="../media/image63.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png"/><Relationship Id="rId3" Type="http://schemas.openxmlformats.org/officeDocument/2006/relationships/image" Target="../media/image9.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4.png"/><Relationship Id="rId3" Type="http://schemas.openxmlformats.org/officeDocument/2006/relationships/image" Target="../media/image65.png"/><Relationship Id="rId4" Type="http://schemas.openxmlformats.org/officeDocument/2006/relationships/image" Target="../media/image66.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7.png"/><Relationship Id="rId3" Type="http://schemas.openxmlformats.org/officeDocument/2006/relationships/image" Target="../media/image68.png"/><Relationship Id="rId4" Type="http://schemas.openxmlformats.org/officeDocument/2006/relationships/image" Target="../media/image69.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2.png"/><Relationship Id="rId6" Type="http://schemas.openxmlformats.org/officeDocument/2006/relationships/image" Target="../media/image74.png"/><Relationship Id="rId7" Type="http://schemas.openxmlformats.org/officeDocument/2006/relationships/image" Target="../media/image75.png"/><Relationship Id="rId8" Type="http://schemas.openxmlformats.org/officeDocument/2006/relationships/image" Target="../media/image76.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76.png"/><Relationship Id="rId7" Type="http://schemas.openxmlformats.org/officeDocument/2006/relationships/image" Target="../media/image78.png"/><Relationship Id="rId8" Type="http://schemas.openxmlformats.org/officeDocument/2006/relationships/image" Target="../media/image79.png"/><Relationship Id="rId9" Type="http://schemas.openxmlformats.org/officeDocument/2006/relationships/image" Target="../media/image80.png"/><Relationship Id="rId10" Type="http://schemas.openxmlformats.org/officeDocument/2006/relationships/image" Target="../media/image81.png"/><Relationship Id="rId11" Type="http://schemas.openxmlformats.org/officeDocument/2006/relationships/image" Target="../media/image82.png"/><Relationship Id="rId12" Type="http://schemas.openxmlformats.org/officeDocument/2006/relationships/image" Target="../media/image83.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4.png"/><Relationship Id="rId7" Type="http://schemas.openxmlformats.org/officeDocument/2006/relationships/image" Target="../media/image85.png"/><Relationship Id="rId8" Type="http://schemas.openxmlformats.org/officeDocument/2006/relationships/image" Target="../media/image78.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7.png"/><Relationship Id="rId4" Type="http://schemas.openxmlformats.org/officeDocument/2006/relationships/image" Target="../media/image73.png"/><Relationship Id="rId5" Type="http://schemas.openxmlformats.org/officeDocument/2006/relationships/image" Target="../media/image77.png"/><Relationship Id="rId6" Type="http://schemas.openxmlformats.org/officeDocument/2006/relationships/image" Target="../media/image8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6.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87.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88.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0.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1.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2.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92.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2.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hyperlink" Target="mailto:michel.steuwer@ed.ac.uk" TargetMode="External"/><Relationship Id="rId3" Type="http://schemas.openxmlformats.org/officeDocument/2006/relationships/image" Target="../media/image1.jpeg"/><Relationship Id="rId4" Type="http://schemas.openxmlformats.org/officeDocument/2006/relationships/image" Target="../media/image93.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84" name="Shape 84"/>
          <p:cNvSpPr/>
          <p:nvPr>
            <p:ph type="ctrTitle"/>
          </p:nvPr>
        </p:nvSpPr>
        <p:spPr>
          <a:xfrm>
            <a:off x="83641" y="1007501"/>
            <a:ext cx="8976719" cy="1207047"/>
          </a:xfrm>
          <a:prstGeom prst="rect">
            <a:avLst/>
          </a:prstGeom>
        </p:spPr>
        <p:txBody>
          <a:bodyPr/>
          <a:lstStyle/>
          <a:p>
            <a:pPr>
              <a:defRPr sz="3000">
                <a:latin typeface="Palatino"/>
                <a:ea typeface="Palatino"/>
                <a:cs typeface="Palatino"/>
                <a:sym typeface="Palatino"/>
              </a:defRPr>
            </a:pPr>
            <a:r>
              <a:t>Generating Performance Portable OpenCL Code</a:t>
            </a:r>
            <a:br/>
            <a:r>
              <a:t>From High-Level Functional Expressions</a:t>
            </a:r>
          </a:p>
        </p:txBody>
      </p:sp>
      <p:sp>
        <p:nvSpPr>
          <p:cNvPr id="85" name="Shape 85"/>
          <p:cNvSpPr/>
          <p:nvPr/>
        </p:nvSpPr>
        <p:spPr>
          <a:xfrm>
            <a:off x="3723373" y="2851796"/>
            <a:ext cx="1697254"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atin typeface="Fira Sans SemiBold"/>
                <a:ea typeface="Fira Sans SemiBold"/>
                <a:cs typeface="Fira Sans SemiBold"/>
                <a:sym typeface="Fira Sans SemiBold"/>
              </a:defRPr>
            </a:lvl1pPr>
          </a:lstStyle>
          <a:p>
            <a:pPr/>
            <a:r>
              <a:t>Michel Steuwer</a:t>
            </a:r>
          </a:p>
        </p:txBody>
      </p:sp>
      <p:pic>
        <p:nvPicPr>
          <p:cNvPr id="86" name="pasted-image.png"/>
          <p:cNvPicPr>
            <a:picLocks noChangeAspect="1"/>
          </p:cNvPicPr>
          <p:nvPr/>
        </p:nvPicPr>
        <p:blipFill>
          <a:blip r:embed="rId2">
            <a:extLst/>
          </a:blip>
          <a:stretch>
            <a:fillRect/>
          </a:stretch>
        </p:blipFill>
        <p:spPr>
          <a:xfrm>
            <a:off x="2362091" y="5001036"/>
            <a:ext cx="4419818" cy="1058418"/>
          </a:xfrm>
          <a:prstGeom prst="rect">
            <a:avLst/>
          </a:prstGeom>
          <a:ln w="12700">
            <a:miter lim="400000"/>
          </a:ln>
        </p:spPr>
      </p:pic>
      <p:sp>
        <p:nvSpPr>
          <p:cNvPr id="87" name="Shape 87"/>
          <p:cNvSpPr/>
          <p:nvPr/>
        </p:nvSpPr>
        <p:spPr>
          <a:xfrm>
            <a:off x="1540878" y="4211704"/>
            <a:ext cx="2079016"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pPr/>
            <a:r>
              <a:t>Christophe Dubach</a:t>
            </a:r>
          </a:p>
        </p:txBody>
      </p:sp>
      <p:sp>
        <p:nvSpPr>
          <p:cNvPr id="88" name="Shape 88"/>
          <p:cNvSpPr/>
          <p:nvPr/>
        </p:nvSpPr>
        <p:spPr>
          <a:xfrm>
            <a:off x="3955287" y="4211704"/>
            <a:ext cx="1923797"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pPr/>
            <a:r>
              <a:t>Toomas Remmelg</a:t>
            </a:r>
          </a:p>
        </p:txBody>
      </p:sp>
      <p:sp>
        <p:nvSpPr>
          <p:cNvPr id="89" name="Shape 89"/>
          <p:cNvSpPr/>
          <p:nvPr/>
        </p:nvSpPr>
        <p:spPr>
          <a:xfrm>
            <a:off x="6214478" y="4211704"/>
            <a:ext cx="1388644"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pPr/>
            <a:r>
              <a:t>Thibaut Lutz</a:t>
            </a:r>
          </a:p>
        </p:txBody>
      </p:sp>
      <p:sp>
        <p:nvSpPr>
          <p:cNvPr id="90" name="Shape 90"/>
          <p:cNvSpPr/>
          <p:nvPr/>
        </p:nvSpPr>
        <p:spPr>
          <a:xfrm>
            <a:off x="3747490" y="3557150"/>
            <a:ext cx="1649020"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vl1pPr>
          </a:lstStyle>
          <a:p>
            <a:pPr/>
            <a:r>
              <a:t>joint work with</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5" name="Shape 135"/>
          <p:cNvSpPr/>
          <p:nvPr/>
        </p:nvSpPr>
        <p:spPr>
          <a:xfrm>
            <a:off x="-422" y="5854700"/>
            <a:ext cx="2496394" cy="959384"/>
          </a:xfrm>
          <a:prstGeom prst="rect">
            <a:avLst/>
          </a:prstGeom>
          <a:solidFill>
            <a:schemeClr val="accent3">
              <a:lumOff val="44000"/>
            </a:schemeClr>
          </a:solidFill>
          <a:ln w="12700">
            <a:miter lim="400000"/>
          </a:ln>
        </p:spPr>
        <p:txBody>
          <a:bodyPr lIns="45719" rIns="45719"/>
          <a:lstStyle/>
          <a:p>
            <a:pPr>
              <a:defRPr>
                <a:solidFill>
                  <a:schemeClr val="accent3">
                    <a:lumOff val="44000"/>
                  </a:schemeClr>
                </a:solidFill>
                <a:latin typeface="Arial"/>
                <a:ea typeface="Arial"/>
                <a:cs typeface="Arial"/>
                <a:sym typeface="Arial"/>
              </a:defRPr>
            </a:pPr>
          </a:p>
        </p:txBody>
      </p:sp>
      <p:sp>
        <p:nvSpPr>
          <p:cNvPr id="136" name="Shape 136"/>
          <p:cNvSpPr/>
          <p:nvPr/>
        </p:nvSpPr>
        <p:spPr>
          <a:xfrm>
            <a:off x="920750" y="723900"/>
            <a:ext cx="7302500" cy="5641340"/>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2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reduce6(</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2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volatile</a:t>
            </a:r>
            <a:r>
              <a:t> </a:t>
            </a:r>
            <a:r>
              <a:rPr b="1"/>
              <a:t>float</a:t>
            </a:r>
            <a:r>
              <a:t>* l_data) {</a:t>
            </a:r>
          </a:p>
          <a:p>
            <a:pPr>
              <a:defRPr sz="12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2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12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12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 WG_SIZE * </a:t>
            </a:r>
            <a:r>
              <a:rPr>
                <a:latin typeface="Fira Mono Medium"/>
                <a:ea typeface="Fira Mono Medium"/>
                <a:cs typeface="Fira Mono Medium"/>
                <a:sym typeface="Fira Mono Medium"/>
              </a:rPr>
              <a:t>get_num_groups(0);</a:t>
            </a:r>
          </a:p>
          <a:p>
            <a:pPr>
              <a:defRPr sz="1200">
                <a:latin typeface="Fira Mono"/>
                <a:ea typeface="Fira Mono"/>
                <a:cs typeface="Fira Mono"/>
                <a:sym typeface="Fira Mono"/>
              </a:defRPr>
            </a:pPr>
            <a:r>
              <a:t>  l_data[tid] = 0;</a:t>
            </a:r>
          </a:p>
          <a:p>
            <a:pPr>
              <a:defRPr sz="1200">
                <a:latin typeface="Fira Mono"/>
                <a:ea typeface="Fira Mono"/>
                <a:cs typeface="Fira Mono"/>
                <a:sym typeface="Fira Mono"/>
              </a:defRPr>
            </a:pPr>
            <a:r>
              <a:t>  </a:t>
            </a:r>
            <a:r>
              <a:rPr b="1"/>
              <a:t>while</a:t>
            </a:r>
            <a:r>
              <a:t> (i &lt; n) { l_data[tid] += g_idata[i];</a:t>
            </a:r>
          </a:p>
          <a:p>
            <a:pPr>
              <a:defRPr sz="1200">
                <a:latin typeface="Fira Mono"/>
                <a:ea typeface="Fira Mono"/>
                <a:cs typeface="Fira Mono"/>
                <a:sym typeface="Fira Mono"/>
              </a:defRPr>
            </a:pPr>
            <a:r>
              <a:t>                  </a:t>
            </a:r>
            <a:r>
              <a:rPr b="1"/>
              <a:t>if</a:t>
            </a:r>
            <a:r>
              <a:t> (i + WG_SIZE &lt; n)</a:t>
            </a:r>
          </a:p>
          <a:p>
            <a:pPr>
              <a:defRPr sz="1200">
                <a:latin typeface="Fira Mono"/>
                <a:ea typeface="Fira Mono"/>
                <a:cs typeface="Fira Mono"/>
                <a:sym typeface="Fira Mono"/>
              </a:defRPr>
            </a:pPr>
            <a:r>
              <a:t>                    l_data[tid] += g_idata[i+WG_SIZE];</a:t>
            </a:r>
          </a:p>
          <a:p>
            <a:pPr>
              <a:defRPr sz="1200">
                <a:latin typeface="Fira Mono"/>
                <a:ea typeface="Fira Mono"/>
                <a:cs typeface="Fira Mono"/>
                <a:sym typeface="Fira Mono"/>
              </a:defRPr>
            </a:pPr>
            <a:r>
              <a:t>                  i += gridSize; }</a:t>
            </a:r>
          </a:p>
          <a:p>
            <a:pPr>
              <a:defRPr sz="12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200">
                <a:latin typeface="Fira Mono"/>
                <a:ea typeface="Fira Mono"/>
                <a:cs typeface="Fira Mono"/>
                <a:sym typeface="Fira Mono"/>
              </a:defRPr>
            </a:pPr>
          </a:p>
          <a:p>
            <a:pPr>
              <a:defRPr sz="1200">
                <a:latin typeface="Fira Mono"/>
                <a:ea typeface="Fira Mono"/>
                <a:cs typeface="Fira Mono"/>
                <a:sym typeface="Fira Mono"/>
              </a:defRPr>
            </a:pPr>
            <a:r>
              <a:t>  </a:t>
            </a:r>
            <a:r>
              <a:rPr b="1"/>
              <a:t>if</a:t>
            </a:r>
            <a:r>
              <a:t> (WG_SIZE &gt;= 256) {</a:t>
            </a:r>
          </a:p>
          <a:p>
            <a:pPr>
              <a:defRPr sz="1200">
                <a:latin typeface="Fira Mono"/>
                <a:ea typeface="Fira Mono"/>
                <a:cs typeface="Fira Mono"/>
                <a:sym typeface="Fira Mono"/>
              </a:defRPr>
            </a:pPr>
            <a:r>
              <a:t>    </a:t>
            </a:r>
            <a:r>
              <a:rPr b="1"/>
              <a:t>if</a:t>
            </a:r>
            <a:r>
              <a:t> (tid &lt; 128) { l_data[tid] += l_data[tid+128]; }</a:t>
            </a:r>
          </a:p>
          <a:p>
            <a:pPr>
              <a:defRPr sz="12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1200">
                <a:latin typeface="Fira Mono"/>
                <a:ea typeface="Fira Mono"/>
                <a:cs typeface="Fira Mono"/>
                <a:sym typeface="Fira Mono"/>
              </a:defRPr>
            </a:pPr>
            <a:r>
              <a:t>  </a:t>
            </a:r>
            <a:r>
              <a:rPr b="1"/>
              <a:t>if</a:t>
            </a:r>
            <a:r>
              <a:t> (WG_SIZE &gt;= 128) {</a:t>
            </a:r>
          </a:p>
          <a:p>
            <a:pPr>
              <a:defRPr sz="1200">
                <a:latin typeface="Fira Mono"/>
                <a:ea typeface="Fira Mono"/>
                <a:cs typeface="Fira Mono"/>
                <a:sym typeface="Fira Mono"/>
              </a:defRPr>
            </a:pPr>
            <a:r>
              <a:t>    </a:t>
            </a:r>
            <a:r>
              <a:rPr b="1"/>
              <a:t>if</a:t>
            </a:r>
            <a:r>
              <a:t> (tid &lt;  64) { l_data[tid] += l_data[tid+ 64]; }</a:t>
            </a:r>
          </a:p>
          <a:p>
            <a:pPr>
              <a:defRPr sz="12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1200">
                <a:latin typeface="Fira Mono"/>
                <a:ea typeface="Fira Mono"/>
                <a:cs typeface="Fira Mono"/>
                <a:sym typeface="Fira Mono"/>
              </a:defRPr>
            </a:pPr>
            <a:r>
              <a:t>  </a:t>
            </a:r>
            <a:r>
              <a:rPr b="1"/>
              <a:t>if</a:t>
            </a:r>
            <a:r>
              <a:t> (tid &lt; 32) {</a:t>
            </a:r>
          </a:p>
          <a:p>
            <a:pPr>
              <a:defRPr sz="1200">
                <a:latin typeface="Fira Mono"/>
                <a:ea typeface="Fira Mono"/>
                <a:cs typeface="Fira Mono"/>
                <a:sym typeface="Fira Mono"/>
              </a:defRPr>
            </a:pPr>
            <a:r>
              <a:t>    </a:t>
            </a:r>
            <a:r>
              <a:rPr b="1"/>
              <a:t>if</a:t>
            </a:r>
            <a:r>
              <a:t> (WG_SIZE &gt;= 64) { l_data[tid] += l_data[tid+32]; }</a:t>
            </a:r>
          </a:p>
          <a:p>
            <a:pPr>
              <a:defRPr sz="1200">
                <a:latin typeface="Fira Mono"/>
                <a:ea typeface="Fira Mono"/>
                <a:cs typeface="Fira Mono"/>
                <a:sym typeface="Fira Mono"/>
              </a:defRPr>
            </a:pPr>
            <a:r>
              <a:t>    </a:t>
            </a:r>
            <a:r>
              <a:rPr b="1"/>
              <a:t>if</a:t>
            </a:r>
            <a:r>
              <a:t> (WG_SIZE &gt;= 32) { l_data[tid] += l_data[tid+16]; }</a:t>
            </a:r>
          </a:p>
          <a:p>
            <a:pPr>
              <a:defRPr sz="1200">
                <a:latin typeface="Fira Mono"/>
                <a:ea typeface="Fira Mono"/>
                <a:cs typeface="Fira Mono"/>
                <a:sym typeface="Fira Mono"/>
              </a:defRPr>
            </a:pPr>
            <a:r>
              <a:t>    </a:t>
            </a:r>
            <a:r>
              <a:rPr b="1"/>
              <a:t>if</a:t>
            </a:r>
            <a:r>
              <a:t> (WG_SIZE &gt;= 16) { l_data[tid] += l_data[tid+ 8]; }</a:t>
            </a:r>
          </a:p>
          <a:p>
            <a:pPr>
              <a:defRPr sz="1200">
                <a:latin typeface="Fira Mono"/>
                <a:ea typeface="Fira Mono"/>
                <a:cs typeface="Fira Mono"/>
                <a:sym typeface="Fira Mono"/>
              </a:defRPr>
            </a:pPr>
            <a:r>
              <a:t>    </a:t>
            </a:r>
            <a:r>
              <a:rPr b="1"/>
              <a:t>if</a:t>
            </a:r>
            <a:r>
              <a:t> (WG_SIZE &gt;=  8) { l_data[tid] += l_data[tid+ 4]; }</a:t>
            </a:r>
          </a:p>
          <a:p>
            <a:pPr>
              <a:defRPr sz="1200">
                <a:latin typeface="Fira Mono"/>
                <a:ea typeface="Fira Mono"/>
                <a:cs typeface="Fira Mono"/>
                <a:sym typeface="Fira Mono"/>
              </a:defRPr>
            </a:pPr>
            <a:r>
              <a:t>    </a:t>
            </a:r>
            <a:r>
              <a:rPr b="1"/>
              <a:t>if</a:t>
            </a:r>
            <a:r>
              <a:t> (WG_SIZE &gt;=  4) { l_data[tid] += l_data[tid+ 2]; }</a:t>
            </a:r>
          </a:p>
          <a:p>
            <a:pPr>
              <a:defRPr sz="1200">
                <a:latin typeface="Fira Mono"/>
                <a:ea typeface="Fira Mono"/>
                <a:cs typeface="Fira Mono"/>
                <a:sym typeface="Fira Mono"/>
              </a:defRPr>
            </a:pPr>
            <a:r>
              <a:t>    </a:t>
            </a:r>
            <a:r>
              <a:rPr b="1"/>
              <a:t>if</a:t>
            </a:r>
            <a:r>
              <a:t> (WG_SIZE &gt;=  2) { l_data[tid] += l_data[tid+ 1]; } }</a:t>
            </a:r>
          </a:p>
          <a:p>
            <a:pPr>
              <a:defRPr sz="12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 }</a:t>
            </a:r>
          </a:p>
        </p:txBody>
      </p:sp>
      <p:sp>
        <p:nvSpPr>
          <p:cNvPr id="137" name="Shape 137"/>
          <p:cNvSpPr/>
          <p:nvPr>
            <p:ph type="title" idx="4294967295"/>
          </p:nvPr>
        </p:nvSpPr>
        <p:spPr>
          <a:xfrm>
            <a:off x="829468" y="152400"/>
            <a:ext cx="7485064"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Fully Optimised Implementation</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9" name="Shape 139"/>
          <p:cNvSpPr/>
          <p:nvPr>
            <p:ph type="body" idx="4294967295"/>
          </p:nvPr>
        </p:nvSpPr>
        <p:spPr>
          <a:xfrm>
            <a:off x="457200" y="1206500"/>
            <a:ext cx="8229600" cy="5257800"/>
          </a:xfrm>
          <a:prstGeom prst="rect">
            <a:avLst/>
          </a:prstGeom>
        </p:spPr>
        <p:txBody>
          <a:bodyPr/>
          <a:lstStyle/>
          <a:p>
            <a:pPr/>
            <a:r>
              <a:t>Optimising OpenCL is complex</a:t>
            </a:r>
          </a:p>
          <a:p>
            <a:pPr lvl="1" marL="574675" indent="-192087">
              <a:buChar char="•"/>
              <a:defRPr sz="1400"/>
            </a:pPr>
            <a:r>
              <a:t>Understanding of target hardware required</a:t>
            </a:r>
          </a:p>
          <a:p>
            <a:pPr/>
            <a:r>
              <a:t>Program changes not obvious</a:t>
            </a:r>
          </a:p>
          <a:p>
            <a:pPr/>
            <a:r>
              <a:t>Is it worth it? …</a:t>
            </a:r>
          </a:p>
        </p:txBody>
      </p:sp>
      <p:sp>
        <p:nvSpPr>
          <p:cNvPr id="140" name="Shape 140"/>
          <p:cNvSpPr/>
          <p:nvPr/>
        </p:nvSpPr>
        <p:spPr>
          <a:xfrm>
            <a:off x="-422" y="5954128"/>
            <a:ext cx="2496394" cy="959384"/>
          </a:xfrm>
          <a:prstGeom prst="rect">
            <a:avLst/>
          </a:prstGeom>
          <a:solidFill>
            <a:schemeClr val="accent3">
              <a:lumOff val="44000"/>
            </a:schemeClr>
          </a:solidFill>
          <a:ln w="12700">
            <a:miter lim="400000"/>
          </a:ln>
        </p:spPr>
        <p:txBody>
          <a:bodyPr lIns="45719" rIns="45719"/>
          <a:lstStyle/>
          <a:p>
            <a:pPr>
              <a:defRPr>
                <a:solidFill>
                  <a:schemeClr val="accent3">
                    <a:lumOff val="44000"/>
                  </a:schemeClr>
                </a:solidFill>
                <a:latin typeface="Arial"/>
                <a:ea typeface="Arial"/>
                <a:cs typeface="Arial"/>
                <a:sym typeface="Arial"/>
              </a:defRPr>
            </a:pPr>
          </a:p>
        </p:txBody>
      </p:sp>
      <p:sp>
        <p:nvSpPr>
          <p:cNvPr id="141" name="Shape 141"/>
          <p:cNvSpPr/>
          <p:nvPr/>
        </p:nvSpPr>
        <p:spPr>
          <a:xfrm>
            <a:off x="4941509" y="373380"/>
            <a:ext cx="3810001" cy="61112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142" name="Shape 142"/>
          <p:cNvSpPr/>
          <p:nvPr/>
        </p:nvSpPr>
        <p:spPr>
          <a:xfrm>
            <a:off x="577850" y="3192779"/>
            <a:ext cx="3810000" cy="32664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000">
                <a:latin typeface="Fira Mono"/>
                <a:ea typeface="Fira Mono"/>
                <a:cs typeface="Fira Mono"/>
                <a:sym typeface="Fira Mono"/>
              </a:defRPr>
            </a:pPr>
            <a:r>
              <a:t>kernel</a:t>
            </a:r>
          </a:p>
          <a:p>
            <a:pPr>
              <a:defRPr sz="1000">
                <a:latin typeface="Fira Mono"/>
                <a:ea typeface="Fira Mono"/>
                <a:cs typeface="Fira Mono"/>
                <a:sym typeface="Fira Mono"/>
              </a:defRPr>
            </a:pPr>
            <a:r>
              <a:rPr b="1"/>
              <a:t>void</a:t>
            </a:r>
            <a:r>
              <a:t> reduce0(global </a:t>
            </a:r>
            <a:r>
              <a:rPr b="1"/>
              <a:t>float</a:t>
            </a:r>
            <a:r>
              <a:t>* g_idata,</a:t>
            </a:r>
          </a:p>
          <a:p>
            <a:pPr>
              <a:defRPr sz="1000">
                <a:latin typeface="Fira Mono"/>
                <a:ea typeface="Fira Mono"/>
                <a:cs typeface="Fira Mono"/>
                <a:sym typeface="Fira Mono"/>
              </a:defRPr>
            </a:pPr>
            <a:r>
              <a:t>             global </a:t>
            </a:r>
            <a:r>
              <a:rPr b="1"/>
              <a:t>float</a:t>
            </a:r>
            <a:r>
              <a:t>* g_odata,</a:t>
            </a:r>
          </a:p>
          <a:p>
            <a:pPr>
              <a:defRPr sz="1000">
                <a:latin typeface="Fira Mono"/>
                <a:ea typeface="Fira Mono"/>
                <a:cs typeface="Fira Mono"/>
                <a:sym typeface="Fira Mono"/>
              </a:defRPr>
            </a:pPr>
            <a:r>
              <a:t>             </a:t>
            </a:r>
            <a:r>
              <a:rPr b="1"/>
              <a:t>unsigned</a:t>
            </a:r>
            <a:r>
              <a:t> </a:t>
            </a:r>
            <a:r>
              <a:rPr b="1"/>
              <a:t>int</a:t>
            </a:r>
            <a:r>
              <a:t> n,</a:t>
            </a:r>
          </a:p>
          <a:p>
            <a:pPr>
              <a:defRPr sz="1000">
                <a:latin typeface="Fira Mono"/>
                <a:ea typeface="Fira Mono"/>
                <a:cs typeface="Fira Mono"/>
                <a:sym typeface="Fira Mono"/>
              </a:defRPr>
            </a:pPr>
            <a:r>
              <a:t>             local </a:t>
            </a:r>
            <a:r>
              <a:rPr b="1"/>
              <a:t>float</a:t>
            </a:r>
            <a:r>
              <a:t>* l_data) {</a:t>
            </a:r>
          </a:p>
          <a:p>
            <a:pPr>
              <a:defRPr sz="1000">
                <a:latin typeface="Fira Mono"/>
                <a:ea typeface="Fira Mono"/>
                <a:cs typeface="Fira Mono"/>
                <a:sym typeface="Fira Mono"/>
              </a:defRPr>
            </a:pPr>
            <a:r>
              <a:t>  unsigned int tid = get_local_id(0);</a:t>
            </a:r>
          </a:p>
          <a:p>
            <a:pPr>
              <a:defRPr sz="1000">
                <a:latin typeface="Fira Mono"/>
                <a:ea typeface="Fira Mono"/>
                <a:cs typeface="Fira Mono"/>
                <a:sym typeface="Fira Mono"/>
              </a:defRPr>
            </a:pPr>
            <a:r>
              <a:t>  unsigned int i   = get_global_id(0);</a:t>
            </a:r>
          </a:p>
          <a:p>
            <a:pPr>
              <a:defRPr sz="1000">
                <a:latin typeface="Fira Mono"/>
                <a:ea typeface="Fira Mono"/>
                <a:cs typeface="Fira Mono"/>
                <a:sym typeface="Fira Mono"/>
              </a:defRPr>
            </a:pPr>
            <a:r>
              <a:t>  l_data[tid] = (i &lt; n) ? g_idata[i] : 0;</a:t>
            </a:r>
          </a:p>
          <a:p>
            <a:pPr>
              <a:defRPr sz="1000">
                <a:latin typeface="Fira Mono"/>
                <a:ea typeface="Fira Mono"/>
                <a:cs typeface="Fira Mono"/>
                <a:sym typeface="Fira Mono"/>
              </a:defRPr>
            </a:pPr>
            <a:r>
              <a:t>  barrier(CLK_LOCAL_MEM_FENCE);</a:t>
            </a:r>
          </a:p>
          <a:p>
            <a:pPr>
              <a:defRPr sz="1000">
                <a:latin typeface="Fira Mono"/>
                <a:ea typeface="Fira Mono"/>
                <a:cs typeface="Fira Mono"/>
                <a:sym typeface="Fira Mono"/>
              </a:defRPr>
            </a:pPr>
          </a:p>
          <a:p>
            <a:pPr>
              <a:defRPr sz="1000">
                <a:latin typeface="Fira Mono"/>
                <a:ea typeface="Fira Mono"/>
                <a:cs typeface="Fira Mono"/>
                <a:sym typeface="Fira Mono"/>
              </a:defRPr>
            </a:pPr>
            <a:r>
              <a:t>  for (unsigned int s=1;</a:t>
            </a:r>
          </a:p>
          <a:p>
            <a:pPr>
              <a:defRPr sz="1000">
                <a:latin typeface="Fira Mono"/>
                <a:ea typeface="Fira Mono"/>
                <a:cs typeface="Fira Mono"/>
                <a:sym typeface="Fira Mono"/>
              </a:defRPr>
            </a:pPr>
            <a:r>
              <a:t>       s &lt; get_local_size(0); s*= 2) {</a:t>
            </a:r>
          </a:p>
          <a:p>
            <a:pPr>
              <a:defRPr sz="1000">
                <a:latin typeface="Fira Mono"/>
                <a:ea typeface="Fira Mono"/>
                <a:cs typeface="Fira Mono"/>
                <a:sym typeface="Fira Mono"/>
              </a:defRPr>
            </a:pPr>
            <a:r>
              <a:t>    if ((tid % (2*s)) == 0) {</a:t>
            </a:r>
          </a:p>
          <a:p>
            <a:pPr>
              <a:defRPr sz="1000">
                <a:latin typeface="Fira Mono"/>
                <a:ea typeface="Fira Mono"/>
                <a:cs typeface="Fira Mono"/>
                <a:sym typeface="Fira Mono"/>
              </a:defRPr>
            </a:pPr>
            <a:r>
              <a:t>      l_data[tid] += l_data[tid + s];</a:t>
            </a:r>
          </a:p>
          <a:p>
            <a:pPr>
              <a:defRPr sz="1000">
                <a:latin typeface="Fira Mono"/>
                <a:ea typeface="Fira Mono"/>
                <a:cs typeface="Fira Mono"/>
                <a:sym typeface="Fira Mono"/>
              </a:defRPr>
            </a:pPr>
            <a:r>
              <a:t>    }</a:t>
            </a:r>
          </a:p>
          <a:p>
            <a:pPr>
              <a:defRPr sz="1000">
                <a:latin typeface="Fira Mono"/>
                <a:ea typeface="Fira Mono"/>
                <a:cs typeface="Fira Mono"/>
                <a:sym typeface="Fira Mono"/>
              </a:defRPr>
            </a:pPr>
            <a:r>
              <a:t>    barrier(CLK_LOCAL_MEM_FENCE);</a:t>
            </a:r>
          </a:p>
          <a:p>
            <a:pPr>
              <a:defRPr sz="1000">
                <a:latin typeface="Fira Mono"/>
                <a:ea typeface="Fira Mono"/>
                <a:cs typeface="Fira Mono"/>
                <a:sym typeface="Fira Mono"/>
              </a:defRPr>
            </a:pPr>
            <a:r>
              <a:t>  }</a:t>
            </a:r>
          </a:p>
          <a:p>
            <a:pPr>
              <a:defRPr sz="1000">
                <a:latin typeface="Fira Mono"/>
                <a:ea typeface="Fira Mono"/>
                <a:cs typeface="Fira Mono"/>
                <a:sym typeface="Fira Mono"/>
              </a:defRPr>
            </a:pPr>
            <a:r>
              <a:t>  if (tid == 0)</a:t>
            </a:r>
          </a:p>
          <a:p>
            <a:pPr>
              <a:defRPr sz="1000">
                <a:latin typeface="Fira Mono"/>
                <a:ea typeface="Fira Mono"/>
                <a:cs typeface="Fira Mono"/>
                <a:sym typeface="Fira Mono"/>
              </a:defRPr>
            </a:pPr>
            <a:r>
              <a:t>    g_odata[get_group_id(0)] = l_data[0];</a:t>
            </a:r>
          </a:p>
          <a:p>
            <a:pPr>
              <a:defRPr sz="1000">
                <a:latin typeface="Fira Mono"/>
                <a:ea typeface="Fira Mono"/>
                <a:cs typeface="Fira Mono"/>
                <a:sym typeface="Fira Mono"/>
              </a:defRPr>
            </a:pPr>
            <a:r>
              <a:t>}</a:t>
            </a:r>
          </a:p>
        </p:txBody>
      </p:sp>
      <p:sp>
        <p:nvSpPr>
          <p:cNvPr id="143" name="Shape 143"/>
          <p:cNvSpPr/>
          <p:nvPr>
            <p:ph type="title" idx="4294967295"/>
          </p:nvPr>
        </p:nvSpPr>
        <p:spPr>
          <a:xfrm>
            <a:off x="-1259682" y="352425"/>
            <a:ext cx="7485064" cy="912813"/>
          </a:xfrm>
          <a:prstGeom prst="rect">
            <a:avLst/>
          </a:prstGeom>
        </p:spPr>
        <p:txBody>
          <a:bodyPr>
            <a:normAutofit fontScale="100000" lnSpcReduction="0"/>
          </a:bodyPr>
          <a:lstStyle/>
          <a:p>
            <a:pPr>
              <a:defRPr b="0" sz="2700">
                <a:latin typeface="Fira Sans SemiBold"/>
                <a:ea typeface="Fira Sans SemiBold"/>
                <a:cs typeface="Fira Sans SemiBold"/>
                <a:sym typeface="Fira Sans SemiBold"/>
              </a:defRPr>
            </a:pPr>
            <a:r>
              <a:t>Case Study </a:t>
            </a:r>
            <a:r>
              <a:t>Conclusions</a:t>
            </a:r>
          </a:p>
        </p:txBody>
      </p:sp>
      <p:sp>
        <p:nvSpPr>
          <p:cNvPr id="144" name="Shape 144"/>
          <p:cNvSpPr/>
          <p:nvPr/>
        </p:nvSpPr>
        <p:spPr>
          <a:xfrm>
            <a:off x="1244142" y="6456679"/>
            <a:ext cx="2477416"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400"/>
            </a:lvl1pPr>
          </a:lstStyle>
          <a:p>
            <a:pPr/>
            <a:r>
              <a:t>Unoptimized Implementation</a:t>
            </a:r>
          </a:p>
        </p:txBody>
      </p:sp>
      <p:sp>
        <p:nvSpPr>
          <p:cNvPr id="145" name="Shape 145"/>
          <p:cNvSpPr/>
          <p:nvPr/>
        </p:nvSpPr>
        <p:spPr>
          <a:xfrm>
            <a:off x="5494365" y="6456679"/>
            <a:ext cx="2704288" cy="3073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400"/>
            </a:lvl1pPr>
          </a:lstStyle>
          <a:p>
            <a:pPr/>
            <a:r>
              <a:t>Fully Optimized Implementation</a:t>
            </a: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148" name="pasted-image.pdf"/>
          <p:cNvPicPr>
            <a:picLocks noChangeAspect="1"/>
          </p:cNvPicPr>
          <p:nvPr/>
        </p:nvPicPr>
        <p:blipFill>
          <a:blip r:embed="rId2">
            <a:extLst/>
          </a:blip>
          <a:srcRect l="27647" t="10250" r="25092" b="66939"/>
          <a:stretch>
            <a:fillRect/>
          </a:stretch>
        </p:blipFill>
        <p:spPr>
          <a:xfrm>
            <a:off x="1604168" y="1066403"/>
            <a:ext cx="5433756" cy="3709034"/>
          </a:xfrm>
          <a:prstGeom prst="rect">
            <a:avLst/>
          </a:prstGeom>
          <a:ln w="12700">
            <a:miter lim="400000"/>
          </a:ln>
        </p:spPr>
      </p:pic>
      <p:sp>
        <p:nvSpPr>
          <p:cNvPr id="149" name="Shape 149"/>
          <p:cNvSpPr/>
          <p:nvPr>
            <p:ph type="title" idx="4294967295"/>
          </p:nvPr>
        </p:nvSpPr>
        <p:spPr>
          <a:xfrm>
            <a:off x="816768" y="152400"/>
            <a:ext cx="7485064"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Performance Results Nvidia</a:t>
            </a:r>
          </a:p>
        </p:txBody>
      </p:sp>
      <p:sp>
        <p:nvSpPr>
          <p:cNvPr id="150" name="Shape 150"/>
          <p:cNvSpPr/>
          <p:nvPr>
            <p:ph type="body" sz="quarter" idx="4294967295"/>
          </p:nvPr>
        </p:nvSpPr>
        <p:spPr>
          <a:xfrm>
            <a:off x="457200" y="4965749"/>
            <a:ext cx="8229600" cy="1181051"/>
          </a:xfrm>
          <a:prstGeom prst="rect">
            <a:avLst/>
          </a:prstGeom>
        </p:spPr>
        <p:txBody>
          <a:bodyPr/>
          <a:lstStyle/>
          <a:p>
            <a:pPr/>
            <a:r>
              <a:t>… Yes! Optimising improves performance by a factor of 10!</a:t>
            </a:r>
          </a:p>
          <a:p>
            <a:pPr/>
            <a:r>
              <a:t>Optimising is important, but …</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2" name="Shape 15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3" name="Shape 153"/>
          <p:cNvSpPr/>
          <p:nvPr>
            <p:ph type="body" sz="quarter" idx="4294967295"/>
          </p:nvPr>
        </p:nvSpPr>
        <p:spPr>
          <a:xfrm>
            <a:off x="457200" y="4396965"/>
            <a:ext cx="8229600" cy="1296221"/>
          </a:xfrm>
          <a:prstGeom prst="rect">
            <a:avLst/>
          </a:prstGeom>
        </p:spPr>
        <p:txBody>
          <a:bodyPr/>
          <a:lstStyle/>
          <a:p>
            <a:pPr/>
            <a:r>
              <a:t>… unfortunately, optimisations in OpenCL are not portable!</a:t>
            </a:r>
          </a:p>
          <a:p>
            <a:pPr/>
          </a:p>
          <a:p>
            <a:pPr/>
            <a:r>
              <a:rPr>
                <a:latin typeface="Fira Sans SemiBold"/>
                <a:ea typeface="Fira Sans SemiBold"/>
                <a:cs typeface="Fira Sans SemiBold"/>
                <a:sym typeface="Fira Sans SemiBold"/>
              </a:rPr>
              <a:t>Challenge</a:t>
            </a:r>
            <a:r>
              <a:t>: how to achieving portable performance?</a:t>
            </a:r>
          </a:p>
        </p:txBody>
      </p:sp>
      <p:pic>
        <p:nvPicPr>
          <p:cNvPr id="154" name="pasted-image.pdf"/>
          <p:cNvPicPr>
            <a:picLocks noChangeAspect="1"/>
          </p:cNvPicPr>
          <p:nvPr/>
        </p:nvPicPr>
        <p:blipFill>
          <a:blip r:embed="rId2">
            <a:extLst/>
          </a:blip>
          <a:srcRect l="27252" t="34937" r="24856" b="41937"/>
          <a:stretch>
            <a:fillRect/>
          </a:stretch>
        </p:blipFill>
        <p:spPr>
          <a:xfrm>
            <a:off x="496589" y="1623417"/>
            <a:ext cx="3800198" cy="2595196"/>
          </a:xfrm>
          <a:prstGeom prst="rect">
            <a:avLst/>
          </a:prstGeom>
          <a:ln w="12700">
            <a:miter lim="400000"/>
          </a:ln>
        </p:spPr>
      </p:pic>
      <p:pic>
        <p:nvPicPr>
          <p:cNvPr id="155" name="pasted-image.pdf"/>
          <p:cNvPicPr>
            <a:picLocks noChangeAspect="1"/>
          </p:cNvPicPr>
          <p:nvPr/>
        </p:nvPicPr>
        <p:blipFill>
          <a:blip r:embed="rId3">
            <a:extLst/>
          </a:blip>
          <a:srcRect l="27219" t="59864" r="24150" b="17102"/>
          <a:stretch>
            <a:fillRect/>
          </a:stretch>
        </p:blipFill>
        <p:spPr>
          <a:xfrm>
            <a:off x="4811216" y="1644650"/>
            <a:ext cx="3810928" cy="2552806"/>
          </a:xfrm>
          <a:prstGeom prst="rect">
            <a:avLst/>
          </a:prstGeom>
          <a:ln w="12700">
            <a:miter lim="400000"/>
          </a:ln>
        </p:spPr>
      </p:pic>
      <p:sp>
        <p:nvSpPr>
          <p:cNvPr id="156" name="Shape 156"/>
          <p:cNvSpPr/>
          <p:nvPr>
            <p:ph type="title" idx="4294967295"/>
          </p:nvPr>
        </p:nvSpPr>
        <p:spPr>
          <a:xfrm>
            <a:off x="817388" y="152400"/>
            <a:ext cx="7485064"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Performance Results AMD and Intel</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8" name="Shape 15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59" name="Shape 159"/>
          <p:cNvSpPr/>
          <p:nvPr>
            <p:ph type="title"/>
          </p:nvPr>
        </p:nvSpPr>
        <p:spPr>
          <a:xfrm>
            <a:off x="827087" y="153987"/>
            <a:ext cx="7485063" cy="1014413"/>
          </a:xfrm>
          <a:prstGeom prst="rect">
            <a:avLst/>
          </a:prstGeom>
        </p:spPr>
        <p:txBody>
          <a:bodyPr/>
          <a:lstStyle/>
          <a:p>
            <a:pPr/>
            <a:r>
              <a:t>Generating Performance Portable Code</a:t>
            </a:r>
            <a:br/>
            <a:r>
              <a:t>using Rewrite Rules</a:t>
            </a:r>
          </a:p>
        </p:txBody>
      </p:sp>
      <p:sp>
        <p:nvSpPr>
          <p:cNvPr id="160" name="Shape 160"/>
          <p:cNvSpPr/>
          <p:nvPr>
            <p:ph type="body" sz="quarter" idx="1"/>
          </p:nvPr>
        </p:nvSpPr>
        <p:spPr>
          <a:xfrm>
            <a:off x="829468" y="5171440"/>
            <a:ext cx="7485064" cy="1457961"/>
          </a:xfrm>
          <a:prstGeom prst="rect">
            <a:avLst/>
          </a:prstGeom>
        </p:spPr>
        <p:txBody>
          <a:bodyPr/>
          <a:lstStyle/>
          <a:p>
            <a:pPr/>
            <a:r>
              <a:rPr>
                <a:latin typeface="Fira Sans SemiBold"/>
                <a:ea typeface="Fira Sans SemiBold"/>
                <a:cs typeface="Fira Sans SemiBold"/>
                <a:sym typeface="Fira Sans SemiBold"/>
              </a:rPr>
              <a:t>Goal</a:t>
            </a:r>
            <a:r>
              <a:t>: automatic generation of </a:t>
            </a:r>
            <a:r>
              <a:rPr i="1"/>
              <a:t>Performance Portable</a:t>
            </a:r>
            <a:r>
              <a:t> code</a:t>
            </a:r>
          </a:p>
        </p:txBody>
      </p:sp>
      <p:pic>
        <p:nvPicPr>
          <p:cNvPr id="161" name="pasted-image.pdf"/>
          <p:cNvPicPr>
            <a:picLocks noChangeAspect="1"/>
          </p:cNvPicPr>
          <p:nvPr/>
        </p:nvPicPr>
        <p:blipFill>
          <a:blip r:embed="rId2">
            <a:extLst/>
          </a:blip>
          <a:srcRect l="26633" t="6834" r="14017" b="64010"/>
          <a:stretch>
            <a:fillRect/>
          </a:stretch>
        </p:blipFill>
        <p:spPr>
          <a:xfrm>
            <a:off x="1720056" y="1197451"/>
            <a:ext cx="5678378" cy="3945105"/>
          </a:xfrm>
          <a:prstGeom prst="rect">
            <a:avLst/>
          </a:prstGeom>
          <a:ln w="12700">
            <a:miter lim="400000"/>
          </a:ln>
        </p:spPr>
      </p:pic>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xfrm>
            <a:off x="-1445343" y="258772"/>
            <a:ext cx="7485063" cy="912813"/>
          </a:xfrm>
          <a:prstGeom prst="rect">
            <a:avLst/>
          </a:prstGeom>
        </p:spPr>
        <p:txBody>
          <a:bodyPr/>
          <a:lstStyle/>
          <a:p>
            <a:pPr/>
            <a:r>
              <a:t>Walkthrough</a:t>
            </a:r>
          </a:p>
        </p:txBody>
      </p:sp>
      <p:sp>
        <p:nvSpPr>
          <p:cNvPr id="164" name="Shape 164"/>
          <p:cNvSpPr/>
          <p:nvPr/>
        </p:nvSpPr>
        <p:spPr>
          <a:xfrm>
            <a:off x="4941509" y="373380"/>
            <a:ext cx="3810001" cy="61112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165" name="Shape 16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66" name="Shape 166"/>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167" name="Shape 167"/>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168" name="Shape 168"/>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169" name="pasted-image.pdf"/>
          <p:cNvPicPr>
            <a:picLocks noChangeAspect="1"/>
          </p:cNvPicPr>
          <p:nvPr/>
        </p:nvPicPr>
        <p:blipFill>
          <a:blip r:embed="rId2">
            <a:extLst/>
          </a:blip>
          <a:srcRect l="26721" t="8109" r="14973" b="67331"/>
          <a:stretch>
            <a:fillRect/>
          </a:stretch>
        </p:blipFill>
        <p:spPr>
          <a:xfrm>
            <a:off x="142157" y="3145731"/>
            <a:ext cx="4106767" cy="2446519"/>
          </a:xfrm>
          <a:prstGeom prst="rect">
            <a:avLst/>
          </a:prstGeom>
          <a:ln w="12700">
            <a:miter lim="400000"/>
          </a:ln>
        </p:spPr>
      </p:pic>
      <p:pic>
        <p:nvPicPr>
          <p:cNvPr id="170" name="pasted-image.pdf"/>
          <p:cNvPicPr>
            <a:picLocks noChangeAspect="1"/>
          </p:cNvPicPr>
          <p:nvPr/>
        </p:nvPicPr>
        <p:blipFill>
          <a:blip r:embed="rId3">
            <a:extLst/>
          </a:blip>
          <a:srcRect l="30604" t="38488" r="46333" b="58219"/>
          <a:stretch>
            <a:fillRect/>
          </a:stretch>
        </p:blipFill>
        <p:spPr>
          <a:xfrm>
            <a:off x="707194" y="904969"/>
            <a:ext cx="2968394" cy="599303"/>
          </a:xfrm>
          <a:prstGeom prst="rect">
            <a:avLst/>
          </a:prstGeom>
          <a:ln w="12700">
            <a:miter lim="400000"/>
          </a:ln>
        </p:spPr>
      </p:pic>
      <p:sp>
        <p:nvSpPr>
          <p:cNvPr id="171" name="Shape 171"/>
          <p:cNvSpPr/>
          <p:nvPr/>
        </p:nvSpPr>
        <p:spPr>
          <a:xfrm flipH="1">
            <a:off x="1247357" y="1698234"/>
            <a:ext cx="1" cy="1161999"/>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72" name="Shape 172"/>
          <p:cNvSpPr/>
          <p:nvPr/>
        </p:nvSpPr>
        <p:spPr>
          <a:xfrm flipV="1">
            <a:off x="3089943" y="1434380"/>
            <a:ext cx="1430597" cy="1430597"/>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73" name="Shape 173"/>
          <p:cNvSpPr/>
          <p:nvPr/>
        </p:nvSpPr>
        <p:spPr>
          <a:xfrm>
            <a:off x="319748" y="1916751"/>
            <a:ext cx="1855217"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174" name="Shape 174"/>
          <p:cNvSpPr/>
          <p:nvPr/>
        </p:nvSpPr>
        <p:spPr>
          <a:xfrm>
            <a:off x="2517269" y="1916751"/>
            <a:ext cx="2354784"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6" name="Shape 176"/>
          <p:cNvSpPr/>
          <p:nvPr/>
        </p:nvSpPr>
        <p:spPr>
          <a:xfrm>
            <a:off x="4941509" y="373380"/>
            <a:ext cx="3810001" cy="6111241"/>
          </a:xfrm>
          <a:prstGeom prst="rect">
            <a:avLst/>
          </a:prstGeom>
          <a:ln w="25400">
            <a:solidFill>
              <a:srgbClr val="000000">
                <a:alpha val="25000"/>
              </a:srgbClr>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177" name="Shape 17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78" name="Shape 178"/>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179" name="Shape 179"/>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180" name="Shape 180"/>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181" name="pasted-image.pdf"/>
          <p:cNvPicPr>
            <a:picLocks noChangeAspect="1"/>
          </p:cNvPicPr>
          <p:nvPr/>
        </p:nvPicPr>
        <p:blipFill>
          <a:blip r:embed="rId2">
            <a:alphaModFix amt="25000"/>
            <a:extLst/>
          </a:blip>
          <a:srcRect l="26721" t="8109" r="14973" b="67331"/>
          <a:stretch>
            <a:fillRect/>
          </a:stretch>
        </p:blipFill>
        <p:spPr>
          <a:xfrm>
            <a:off x="142157" y="3145731"/>
            <a:ext cx="4106767" cy="2446519"/>
          </a:xfrm>
          <a:prstGeom prst="rect">
            <a:avLst/>
          </a:prstGeom>
          <a:ln w="12700">
            <a:miter lim="400000"/>
          </a:ln>
        </p:spPr>
      </p:pic>
      <p:pic>
        <p:nvPicPr>
          <p:cNvPr id="182" name="pasted-image.pdf"/>
          <p:cNvPicPr>
            <a:picLocks noChangeAspect="1"/>
          </p:cNvPicPr>
          <p:nvPr/>
        </p:nvPicPr>
        <p:blipFill>
          <a:blip r:embed="rId3">
            <a:extLst/>
          </a:blip>
          <a:srcRect l="30604" t="38488" r="46333" b="58219"/>
          <a:stretch>
            <a:fillRect/>
          </a:stretch>
        </p:blipFill>
        <p:spPr>
          <a:xfrm>
            <a:off x="707194" y="904969"/>
            <a:ext cx="2968394" cy="599303"/>
          </a:xfrm>
          <a:prstGeom prst="rect">
            <a:avLst/>
          </a:prstGeom>
          <a:ln w="12700">
            <a:miter lim="400000"/>
          </a:ln>
        </p:spPr>
      </p:pic>
      <p:sp>
        <p:nvSpPr>
          <p:cNvPr id="183" name="Shape 183"/>
          <p:cNvSpPr/>
          <p:nvPr/>
        </p:nvSpPr>
        <p:spPr>
          <a:xfrm flipH="1">
            <a:off x="1247357" y="1698234"/>
            <a:ext cx="1" cy="1161999"/>
          </a:xfrm>
          <a:prstGeom prst="line">
            <a:avLst/>
          </a:prstGeom>
          <a:ln w="50800">
            <a:solidFill>
              <a:srgbClr val="000000">
                <a:alpha val="25000"/>
              </a:srgbClr>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84" name="Shape 184"/>
          <p:cNvSpPr/>
          <p:nvPr/>
        </p:nvSpPr>
        <p:spPr>
          <a:xfrm flipV="1">
            <a:off x="3089943" y="1434380"/>
            <a:ext cx="1430597" cy="1430597"/>
          </a:xfrm>
          <a:prstGeom prst="line">
            <a:avLst/>
          </a:prstGeom>
          <a:ln w="50800">
            <a:solidFill>
              <a:srgbClr val="000000">
                <a:alpha val="25000"/>
              </a:srgbClr>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185" name="Shape 185"/>
          <p:cNvSpPr/>
          <p:nvPr/>
        </p:nvSpPr>
        <p:spPr>
          <a:xfrm>
            <a:off x="319748" y="1916751"/>
            <a:ext cx="1855217" cy="447041"/>
          </a:xfrm>
          <a:prstGeom prst="rect">
            <a:avLst/>
          </a:prstGeom>
          <a:solidFill>
            <a:schemeClr val="accent3">
              <a:lumOff val="44000"/>
              <a:alpha val="25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186" name="Shape 186"/>
          <p:cNvSpPr/>
          <p:nvPr/>
        </p:nvSpPr>
        <p:spPr>
          <a:xfrm>
            <a:off x="2517269" y="1916751"/>
            <a:ext cx="2354784" cy="447041"/>
          </a:xfrm>
          <a:prstGeom prst="rect">
            <a:avLst/>
          </a:prstGeom>
          <a:solidFill>
            <a:schemeClr val="accent3">
              <a:lumOff val="44000"/>
              <a:alpha val="25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
        <p:nvSpPr>
          <p:cNvPr id="187" name="Shape 187"/>
          <p:cNvSpPr/>
          <p:nvPr>
            <p:ph type="title"/>
          </p:nvPr>
        </p:nvSpPr>
        <p:spPr>
          <a:xfrm>
            <a:off x="-1445343" y="258772"/>
            <a:ext cx="7485063" cy="912813"/>
          </a:xfrm>
          <a:prstGeom prst="rect">
            <a:avLst/>
          </a:prstGeom>
        </p:spPr>
        <p:txBody>
          <a:bodyPr/>
          <a:lstStyle/>
          <a:p>
            <a:pPr/>
            <a:r>
              <a:t>Walkthrough</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graphicFrame>
        <p:nvGraphicFramePr>
          <p:cNvPr id="189" name="Table 189"/>
          <p:cNvGraphicFramePr/>
          <p:nvPr/>
        </p:nvGraphicFramePr>
        <p:xfrm>
          <a:off x="254644" y="796369"/>
          <a:ext cx="8647412" cy="5277962"/>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634710"/>
              </a:tblGrid>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r h="752180">
                <a:tc>
                  <a:txBody>
                    <a:bodyPr/>
                    <a:lstStyle/>
                    <a:p>
                      <a:pPr algn="l">
                        <a:spcBef>
                          <a:spcPts val="700"/>
                        </a:spcBef>
                        <a:defRPr sz="1600">
                          <a:sym typeface="Arial"/>
                        </a:defRPr>
                      </a:pPr>
                    </a:p>
                  </a:txBody>
                  <a:tcPr marL="63500" marR="63500" marT="63500" marB="63500" anchor="t" anchorCtr="0" horzOverflow="overflow"/>
                </a:tc>
              </a:tr>
            </a:tbl>
          </a:graphicData>
        </a:graphic>
      </p:graphicFrame>
      <p:sp>
        <p:nvSpPr>
          <p:cNvPr id="190" name="Shape 1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91" name="Shape 191"/>
          <p:cNvSpPr/>
          <p:nvPr>
            <p:ph type="title"/>
          </p:nvPr>
        </p:nvSpPr>
        <p:spPr>
          <a:xfrm>
            <a:off x="827087" y="153987"/>
            <a:ext cx="7485063" cy="912813"/>
          </a:xfrm>
          <a:prstGeom prst="rect">
            <a:avLst/>
          </a:prstGeom>
        </p:spPr>
        <p:txBody>
          <a:bodyPr/>
          <a:lstStyle/>
          <a:p>
            <a:pPr/>
            <a:r>
              <a:t>① Algorithmic Primitives</a:t>
            </a:r>
          </a:p>
        </p:txBody>
      </p:sp>
      <p:sp>
        <p:nvSpPr>
          <p:cNvPr id="192" name="Shape 192"/>
          <p:cNvSpPr/>
          <p:nvPr/>
        </p:nvSpPr>
        <p:spPr>
          <a:xfrm>
            <a:off x="405238" y="972419"/>
            <a:ext cx="120142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map(f) :</a:t>
            </a:r>
          </a:p>
        </p:txBody>
      </p:sp>
      <p:sp>
        <p:nvSpPr>
          <p:cNvPr id="193" name="Shape 193"/>
          <p:cNvSpPr/>
          <p:nvPr/>
        </p:nvSpPr>
        <p:spPr>
          <a:xfrm>
            <a:off x="405238" y="1747599"/>
            <a:ext cx="65278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zip:</a:t>
            </a:r>
          </a:p>
        </p:txBody>
      </p:sp>
      <p:sp>
        <p:nvSpPr>
          <p:cNvPr id="194" name="Shape 194"/>
          <p:cNvSpPr/>
          <p:nvPr/>
        </p:nvSpPr>
        <p:spPr>
          <a:xfrm>
            <a:off x="405238" y="2522778"/>
            <a:ext cx="202438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reduce(+, 0): </a:t>
            </a:r>
          </a:p>
        </p:txBody>
      </p:sp>
      <p:sp>
        <p:nvSpPr>
          <p:cNvPr id="195" name="Shape 195"/>
          <p:cNvSpPr/>
          <p:nvPr/>
        </p:nvSpPr>
        <p:spPr>
          <a:xfrm>
            <a:off x="405238" y="3203019"/>
            <a:ext cx="133858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split(n):</a:t>
            </a:r>
          </a:p>
        </p:txBody>
      </p:sp>
      <p:sp>
        <p:nvSpPr>
          <p:cNvPr id="196" name="Shape 196"/>
          <p:cNvSpPr/>
          <p:nvPr/>
        </p:nvSpPr>
        <p:spPr>
          <a:xfrm>
            <a:off x="405238" y="3995856"/>
            <a:ext cx="7899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join:</a:t>
            </a:r>
          </a:p>
        </p:txBody>
      </p:sp>
      <p:sp>
        <p:nvSpPr>
          <p:cNvPr id="197" name="Shape 197"/>
          <p:cNvSpPr/>
          <p:nvPr/>
        </p:nvSpPr>
        <p:spPr>
          <a:xfrm>
            <a:off x="405238" y="4766351"/>
            <a:ext cx="216154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iterate(f, n): </a:t>
            </a:r>
          </a:p>
        </p:txBody>
      </p:sp>
      <p:sp>
        <p:nvSpPr>
          <p:cNvPr id="198" name="Shape 198"/>
          <p:cNvSpPr/>
          <p:nvPr/>
        </p:nvSpPr>
        <p:spPr>
          <a:xfrm>
            <a:off x="405238" y="5536846"/>
            <a:ext cx="1612901" cy="3708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Mono"/>
                <a:ea typeface="Fira Mono"/>
                <a:cs typeface="Fira Mono"/>
                <a:sym typeface="Fira Mono"/>
              </a:defRPr>
            </a:lvl1pPr>
          </a:lstStyle>
          <a:p>
            <a:pPr/>
            <a:r>
              <a:t>reorder(σ):</a:t>
            </a:r>
          </a:p>
        </p:txBody>
      </p:sp>
      <p:pic>
        <p:nvPicPr>
          <p:cNvPr id="199" name="pasted-image.pdf"/>
          <p:cNvPicPr>
            <a:picLocks noChangeAspect="1"/>
          </p:cNvPicPr>
          <p:nvPr/>
        </p:nvPicPr>
        <p:blipFill>
          <a:blip r:embed="rId2">
            <a:extLst/>
          </a:blip>
          <a:stretch>
            <a:fillRect/>
          </a:stretch>
        </p:blipFill>
        <p:spPr>
          <a:xfrm>
            <a:off x="2530474" y="991949"/>
            <a:ext cx="2267168" cy="331782"/>
          </a:xfrm>
          <a:prstGeom prst="rect">
            <a:avLst/>
          </a:prstGeom>
          <a:ln w="12700">
            <a:miter lim="400000"/>
          </a:ln>
        </p:spPr>
      </p:pic>
      <p:pic>
        <p:nvPicPr>
          <p:cNvPr id="200" name="pasted-image.pdf"/>
          <p:cNvPicPr>
            <a:picLocks noChangeAspect="1"/>
          </p:cNvPicPr>
          <p:nvPr/>
        </p:nvPicPr>
        <p:blipFill>
          <a:blip r:embed="rId3">
            <a:extLst/>
          </a:blip>
          <a:stretch>
            <a:fillRect/>
          </a:stretch>
        </p:blipFill>
        <p:spPr>
          <a:xfrm>
            <a:off x="5721458" y="991949"/>
            <a:ext cx="2267168" cy="331782"/>
          </a:xfrm>
          <a:prstGeom prst="rect">
            <a:avLst/>
          </a:prstGeom>
          <a:ln w="12700">
            <a:miter lim="400000"/>
          </a:ln>
        </p:spPr>
      </p:pic>
      <p:sp>
        <p:nvSpPr>
          <p:cNvPr id="201" name="Shape 201"/>
          <p:cNvSpPr/>
          <p:nvPr/>
        </p:nvSpPr>
        <p:spPr>
          <a:xfrm>
            <a:off x="4981678" y="922099"/>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sp>
        <p:nvSpPr>
          <p:cNvPr id="202" name="Shape 202"/>
          <p:cNvSpPr/>
          <p:nvPr/>
        </p:nvSpPr>
        <p:spPr>
          <a:xfrm>
            <a:off x="4981678" y="1709499"/>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03" name="pasted-image.pdf"/>
          <p:cNvPicPr>
            <a:picLocks noChangeAspect="1"/>
          </p:cNvPicPr>
          <p:nvPr/>
        </p:nvPicPr>
        <p:blipFill>
          <a:blip r:embed="rId4">
            <a:extLst/>
          </a:blip>
          <a:stretch>
            <a:fillRect/>
          </a:stretch>
        </p:blipFill>
        <p:spPr>
          <a:xfrm>
            <a:off x="2530474" y="1594326"/>
            <a:ext cx="2267168" cy="677387"/>
          </a:xfrm>
          <a:prstGeom prst="rect">
            <a:avLst/>
          </a:prstGeom>
          <a:ln w="12700">
            <a:miter lim="400000"/>
          </a:ln>
        </p:spPr>
      </p:pic>
      <p:pic>
        <p:nvPicPr>
          <p:cNvPr id="204" name="pasted-image.pdf"/>
          <p:cNvPicPr>
            <a:picLocks noChangeAspect="1"/>
          </p:cNvPicPr>
          <p:nvPr/>
        </p:nvPicPr>
        <p:blipFill>
          <a:blip r:embed="rId5">
            <a:extLst/>
          </a:blip>
          <a:stretch>
            <a:fillRect/>
          </a:stretch>
        </p:blipFill>
        <p:spPr>
          <a:xfrm>
            <a:off x="2523562" y="2542308"/>
            <a:ext cx="2280993" cy="331782"/>
          </a:xfrm>
          <a:prstGeom prst="rect">
            <a:avLst/>
          </a:prstGeom>
          <a:ln w="12700">
            <a:miter lim="400000"/>
          </a:ln>
        </p:spPr>
      </p:pic>
      <p:sp>
        <p:nvSpPr>
          <p:cNvPr id="205" name="Shape 205"/>
          <p:cNvSpPr/>
          <p:nvPr/>
        </p:nvSpPr>
        <p:spPr>
          <a:xfrm>
            <a:off x="4981678" y="2484678"/>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06" name="pasted-image.pdf"/>
          <p:cNvPicPr>
            <a:picLocks noChangeAspect="1"/>
          </p:cNvPicPr>
          <p:nvPr/>
        </p:nvPicPr>
        <p:blipFill>
          <a:blip r:embed="rId6">
            <a:extLst/>
          </a:blip>
          <a:stretch>
            <a:fillRect/>
          </a:stretch>
        </p:blipFill>
        <p:spPr>
          <a:xfrm>
            <a:off x="5893533" y="2559127"/>
            <a:ext cx="1923018" cy="298144"/>
          </a:xfrm>
          <a:prstGeom prst="rect">
            <a:avLst/>
          </a:prstGeom>
          <a:ln w="12700">
            <a:solidFill>
              <a:srgbClr val="000000"/>
            </a:solidFill>
            <a:bevel/>
          </a:ln>
        </p:spPr>
      </p:pic>
      <p:pic>
        <p:nvPicPr>
          <p:cNvPr id="207" name="pasted-image.pdf"/>
          <p:cNvPicPr>
            <a:picLocks noChangeAspect="1"/>
          </p:cNvPicPr>
          <p:nvPr/>
        </p:nvPicPr>
        <p:blipFill>
          <a:blip r:embed="rId7">
            <a:extLst/>
          </a:blip>
          <a:stretch>
            <a:fillRect/>
          </a:stretch>
        </p:blipFill>
        <p:spPr>
          <a:xfrm>
            <a:off x="2352779" y="3222548"/>
            <a:ext cx="2280993" cy="331782"/>
          </a:xfrm>
          <a:prstGeom prst="rect">
            <a:avLst/>
          </a:prstGeom>
          <a:ln w="12700">
            <a:miter lim="400000"/>
          </a:ln>
        </p:spPr>
      </p:pic>
      <p:sp>
        <p:nvSpPr>
          <p:cNvPr id="208" name="Shape 208"/>
          <p:cNvSpPr/>
          <p:nvPr/>
        </p:nvSpPr>
        <p:spPr>
          <a:xfrm>
            <a:off x="4981678" y="3164919"/>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09" name="pasted-image.pdf"/>
          <p:cNvPicPr>
            <a:picLocks noChangeAspect="1"/>
          </p:cNvPicPr>
          <p:nvPr/>
        </p:nvPicPr>
        <p:blipFill>
          <a:blip r:embed="rId8">
            <a:extLst/>
          </a:blip>
          <a:stretch>
            <a:fillRect/>
          </a:stretch>
        </p:blipFill>
        <p:spPr>
          <a:xfrm>
            <a:off x="5715775" y="3172539"/>
            <a:ext cx="2590801" cy="431801"/>
          </a:xfrm>
          <a:prstGeom prst="rect">
            <a:avLst/>
          </a:prstGeom>
          <a:ln w="12700">
            <a:miter lim="400000"/>
          </a:ln>
        </p:spPr>
      </p:pic>
      <p:pic>
        <p:nvPicPr>
          <p:cNvPr id="210" name="pasted-image.pdf"/>
          <p:cNvPicPr>
            <a:picLocks noChangeAspect="1"/>
          </p:cNvPicPr>
          <p:nvPr/>
        </p:nvPicPr>
        <p:blipFill>
          <a:blip r:embed="rId8">
            <a:extLst/>
          </a:blip>
          <a:stretch>
            <a:fillRect/>
          </a:stretch>
        </p:blipFill>
        <p:spPr>
          <a:xfrm>
            <a:off x="2197875" y="3965376"/>
            <a:ext cx="2590801" cy="431801"/>
          </a:xfrm>
          <a:prstGeom prst="rect">
            <a:avLst/>
          </a:prstGeom>
          <a:ln w="12700">
            <a:miter lim="400000"/>
          </a:ln>
        </p:spPr>
      </p:pic>
      <p:sp>
        <p:nvSpPr>
          <p:cNvPr id="211" name="Shape 211"/>
          <p:cNvSpPr/>
          <p:nvPr/>
        </p:nvSpPr>
        <p:spPr>
          <a:xfrm>
            <a:off x="4981678" y="3957756"/>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12" name="pasted-image.pdf"/>
          <p:cNvPicPr>
            <a:picLocks noChangeAspect="1"/>
          </p:cNvPicPr>
          <p:nvPr/>
        </p:nvPicPr>
        <p:blipFill>
          <a:blip r:embed="rId7">
            <a:extLst/>
          </a:blip>
          <a:stretch>
            <a:fillRect/>
          </a:stretch>
        </p:blipFill>
        <p:spPr>
          <a:xfrm>
            <a:off x="5870679" y="4015386"/>
            <a:ext cx="2280993" cy="331781"/>
          </a:xfrm>
          <a:prstGeom prst="rect">
            <a:avLst/>
          </a:prstGeom>
          <a:ln w="12700">
            <a:miter lim="400000"/>
          </a:ln>
        </p:spPr>
      </p:pic>
      <p:pic>
        <p:nvPicPr>
          <p:cNvPr id="213" name="pasted-image.pdf"/>
          <p:cNvPicPr>
            <a:picLocks noChangeAspect="1"/>
          </p:cNvPicPr>
          <p:nvPr/>
        </p:nvPicPr>
        <p:blipFill>
          <a:blip r:embed="rId7">
            <a:extLst/>
          </a:blip>
          <a:stretch>
            <a:fillRect/>
          </a:stretch>
        </p:blipFill>
        <p:spPr>
          <a:xfrm>
            <a:off x="2523562" y="4810885"/>
            <a:ext cx="2280993" cy="331782"/>
          </a:xfrm>
          <a:prstGeom prst="rect">
            <a:avLst/>
          </a:prstGeom>
          <a:ln w="12700">
            <a:miter lim="400000"/>
          </a:ln>
        </p:spPr>
      </p:pic>
      <p:sp>
        <p:nvSpPr>
          <p:cNvPr id="214" name="Shape 214"/>
          <p:cNvSpPr/>
          <p:nvPr/>
        </p:nvSpPr>
        <p:spPr>
          <a:xfrm>
            <a:off x="4981678" y="4753256"/>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15" name="pasted-image.pdf"/>
          <p:cNvPicPr>
            <a:picLocks noChangeAspect="1"/>
          </p:cNvPicPr>
          <p:nvPr/>
        </p:nvPicPr>
        <p:blipFill>
          <a:blip r:embed="rId7">
            <a:extLst/>
          </a:blip>
          <a:stretch>
            <a:fillRect/>
          </a:stretch>
        </p:blipFill>
        <p:spPr>
          <a:xfrm>
            <a:off x="2523562" y="5556375"/>
            <a:ext cx="2280993" cy="331782"/>
          </a:xfrm>
          <a:prstGeom prst="rect">
            <a:avLst/>
          </a:prstGeom>
          <a:ln w="12700">
            <a:miter lim="400000"/>
          </a:ln>
        </p:spPr>
      </p:pic>
      <p:sp>
        <p:nvSpPr>
          <p:cNvPr id="216" name="Shape 216"/>
          <p:cNvSpPr/>
          <p:nvPr/>
        </p:nvSpPr>
        <p:spPr>
          <a:xfrm>
            <a:off x="4981678" y="5498746"/>
            <a:ext cx="463561"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535353"/>
                </a:solidFill>
              </a:defRPr>
            </a:lvl1pPr>
          </a:lstStyle>
          <a:p>
            <a:pPr/>
            <a:r>
              <a:t>⟼</a:t>
            </a:r>
          </a:p>
        </p:txBody>
      </p:sp>
      <p:pic>
        <p:nvPicPr>
          <p:cNvPr id="217" name="pasted-image.pdf"/>
          <p:cNvPicPr>
            <a:picLocks noChangeAspect="1"/>
          </p:cNvPicPr>
          <p:nvPr/>
        </p:nvPicPr>
        <p:blipFill>
          <a:blip r:embed="rId9">
            <a:extLst/>
          </a:blip>
          <a:stretch>
            <a:fillRect/>
          </a:stretch>
        </p:blipFill>
        <p:spPr>
          <a:xfrm>
            <a:off x="5877592" y="5556375"/>
            <a:ext cx="2267168" cy="331782"/>
          </a:xfrm>
          <a:prstGeom prst="rect">
            <a:avLst/>
          </a:prstGeom>
          <a:ln w="12700">
            <a:miter lim="400000"/>
          </a:ln>
        </p:spPr>
      </p:pic>
      <p:pic>
        <p:nvPicPr>
          <p:cNvPr id="218" name="pasted-image.pdf"/>
          <p:cNvPicPr>
            <a:picLocks noChangeAspect="1"/>
          </p:cNvPicPr>
          <p:nvPr/>
        </p:nvPicPr>
        <p:blipFill>
          <a:blip r:embed="rId10">
            <a:extLst/>
          </a:blip>
          <a:stretch>
            <a:fillRect/>
          </a:stretch>
        </p:blipFill>
        <p:spPr>
          <a:xfrm>
            <a:off x="5406462" y="4716760"/>
            <a:ext cx="3469873" cy="470023"/>
          </a:xfrm>
          <a:prstGeom prst="rect">
            <a:avLst/>
          </a:prstGeom>
          <a:ln w="12700">
            <a:miter lim="400000"/>
          </a:ln>
        </p:spPr>
      </p:pic>
      <p:pic>
        <p:nvPicPr>
          <p:cNvPr id="219" name="pasted-image.pdf"/>
          <p:cNvPicPr>
            <a:picLocks noChangeAspect="1"/>
          </p:cNvPicPr>
          <p:nvPr/>
        </p:nvPicPr>
        <p:blipFill>
          <a:blip r:embed="rId11">
            <a:extLst/>
          </a:blip>
          <a:stretch>
            <a:fillRect/>
          </a:stretch>
        </p:blipFill>
        <p:spPr>
          <a:xfrm>
            <a:off x="5515673" y="1775538"/>
            <a:ext cx="3251451" cy="331782"/>
          </a:xfrm>
          <a:prstGeom prst="rect">
            <a:avLst/>
          </a:prstGeom>
          <a:ln w="12700">
            <a:miter lim="400000"/>
          </a:ln>
        </p:spPr>
      </p:pic>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1" name="Shape 22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2" name="Shape 222"/>
          <p:cNvSpPr/>
          <p:nvPr>
            <p:ph type="title"/>
          </p:nvPr>
        </p:nvSpPr>
        <p:spPr>
          <a:xfrm>
            <a:off x="827087" y="153987"/>
            <a:ext cx="7485063" cy="912813"/>
          </a:xfrm>
          <a:prstGeom prst="rect">
            <a:avLst/>
          </a:prstGeom>
        </p:spPr>
        <p:txBody>
          <a:bodyPr/>
          <a:lstStyle/>
          <a:p>
            <a:pPr/>
            <a:r>
              <a:t>① High-Level Programs</a:t>
            </a:r>
          </a:p>
        </p:txBody>
      </p:sp>
      <p:sp>
        <p:nvSpPr>
          <p:cNvPr id="223" name="Shape 223"/>
          <p:cNvSpPr/>
          <p:nvPr/>
        </p:nvSpPr>
        <p:spPr>
          <a:xfrm>
            <a:off x="787704" y="1569036"/>
            <a:ext cx="421894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Fira Mono"/>
                <a:ea typeface="Fira Mono"/>
                <a:cs typeface="Fira Mono"/>
                <a:sym typeface="Fira Mono"/>
              </a:defRPr>
            </a:lvl1pPr>
          </a:lstStyle>
          <a:p>
            <a:pPr/>
            <a:r>
              <a:t>scal(a, vec) = map(*a, vec)</a:t>
            </a:r>
          </a:p>
        </p:txBody>
      </p:sp>
      <p:sp>
        <p:nvSpPr>
          <p:cNvPr id="224" name="Shape 224"/>
          <p:cNvSpPr/>
          <p:nvPr/>
        </p:nvSpPr>
        <p:spPr>
          <a:xfrm>
            <a:off x="787704" y="2324441"/>
            <a:ext cx="604774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Fira Mono"/>
                <a:ea typeface="Fira Mono"/>
                <a:cs typeface="Fira Mono"/>
                <a:sym typeface="Fira Mono"/>
              </a:defRPr>
            </a:lvl1pPr>
          </a:lstStyle>
          <a:p>
            <a:pPr/>
            <a:r>
              <a:t>asum(vec) = reduce(+, 0, map(abs, vec))</a:t>
            </a:r>
          </a:p>
        </p:txBody>
      </p:sp>
      <p:sp>
        <p:nvSpPr>
          <p:cNvPr id="225" name="Shape 225"/>
          <p:cNvSpPr/>
          <p:nvPr/>
        </p:nvSpPr>
        <p:spPr>
          <a:xfrm>
            <a:off x="787704" y="3251427"/>
            <a:ext cx="7724141" cy="396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000">
                <a:latin typeface="Fira Mono"/>
                <a:ea typeface="Fira Mono"/>
                <a:cs typeface="Fira Mono"/>
                <a:sym typeface="Fira Mono"/>
              </a:defRPr>
            </a:lvl1pPr>
          </a:lstStyle>
          <a:p>
            <a:pPr/>
            <a:r>
              <a:t>dotProduct(x, y) = reduce(+, 0, map(*, zip(x, y)))</a:t>
            </a:r>
          </a:p>
        </p:txBody>
      </p:sp>
      <p:sp>
        <p:nvSpPr>
          <p:cNvPr id="226" name="Shape 226"/>
          <p:cNvSpPr/>
          <p:nvPr/>
        </p:nvSpPr>
        <p:spPr>
          <a:xfrm>
            <a:off x="787704" y="3978323"/>
            <a:ext cx="6352541" cy="1310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000">
                <a:latin typeface="Fira Mono"/>
                <a:ea typeface="Fira Mono"/>
                <a:cs typeface="Fira Mono"/>
                <a:sym typeface="Fira Mono"/>
              </a:defRPr>
            </a:pPr>
            <a:r>
              <a:t>gemv(mat, x, y, a, b) =</a:t>
            </a:r>
          </a:p>
          <a:p>
            <a:pPr lvl="1">
              <a:defRPr sz="2000">
                <a:latin typeface="Fira Mono"/>
                <a:ea typeface="Fira Mono"/>
                <a:cs typeface="Fira Mono"/>
                <a:sym typeface="Fira Mono"/>
              </a:defRPr>
            </a:pPr>
            <a:r>
              <a:t>map(+, zip(</a:t>
            </a:r>
          </a:p>
          <a:p>
            <a:pPr lvl="2">
              <a:defRPr sz="2000">
                <a:latin typeface="Fira Mono"/>
                <a:ea typeface="Fira Mono"/>
                <a:cs typeface="Fira Mono"/>
                <a:sym typeface="Fira Mono"/>
              </a:defRPr>
            </a:pPr>
            <a:r>
              <a:t>map(scal(a) o dotProduct(x), mat),</a:t>
            </a:r>
          </a:p>
          <a:p>
            <a:pPr lvl="2">
              <a:defRPr sz="2000">
                <a:latin typeface="Fira Mono"/>
                <a:ea typeface="Fira Mono"/>
                <a:cs typeface="Fira Mono"/>
                <a:sym typeface="Fira Mono"/>
              </a:defRPr>
            </a:pPr>
            <a:r>
              <a:t>scal(b, y) ) )</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28" name="Shape 22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29" name="Shape 229"/>
          <p:cNvSpPr/>
          <p:nvPr>
            <p:ph type="title"/>
          </p:nvPr>
        </p:nvSpPr>
        <p:spPr>
          <a:xfrm>
            <a:off x="827087" y="153987"/>
            <a:ext cx="7485063" cy="912813"/>
          </a:xfrm>
          <a:prstGeom prst="rect">
            <a:avLst/>
          </a:prstGeom>
        </p:spPr>
        <p:txBody>
          <a:bodyPr/>
          <a:lstStyle/>
          <a:p>
            <a:pPr/>
            <a:r>
              <a:t>① High-Level Programs</a:t>
            </a:r>
          </a:p>
        </p:txBody>
      </p:sp>
      <p:pic>
        <p:nvPicPr>
          <p:cNvPr id="230" name="pasted-image.pdf"/>
          <p:cNvPicPr>
            <a:picLocks noChangeAspect="1"/>
          </p:cNvPicPr>
          <p:nvPr/>
        </p:nvPicPr>
        <p:blipFill>
          <a:blip r:embed="rId2">
            <a:extLst/>
          </a:blip>
          <a:stretch>
            <a:fillRect/>
          </a:stretch>
        </p:blipFill>
        <p:spPr>
          <a:xfrm>
            <a:off x="794705" y="1284338"/>
            <a:ext cx="2846090" cy="3434281"/>
          </a:xfrm>
          <a:prstGeom prst="rect">
            <a:avLst/>
          </a:prstGeom>
          <a:ln w="12700">
            <a:miter lim="400000"/>
          </a:ln>
        </p:spPr>
      </p:pic>
      <p:sp>
        <p:nvSpPr>
          <p:cNvPr id="231" name="Shape 231"/>
          <p:cNvSpPr/>
          <p:nvPr/>
        </p:nvSpPr>
        <p:spPr>
          <a:xfrm>
            <a:off x="2692704" y="3234055"/>
            <a:ext cx="5681981" cy="2225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latin typeface="Fira Mono"/>
                <a:ea typeface="Fira Mono"/>
                <a:cs typeface="Fira Mono"/>
                <a:sym typeface="Fira Mono"/>
              </a:defRPr>
            </a:pPr>
            <a:r>
              <a:t>A x B =</a:t>
            </a:r>
          </a:p>
          <a:p>
            <a:pPr lvl="1">
              <a:defRPr>
                <a:latin typeface="Fira Mono"/>
                <a:ea typeface="Fira Mono"/>
                <a:cs typeface="Fira Mono"/>
                <a:sym typeface="Fira Mono"/>
              </a:defRPr>
            </a:pPr>
            <a:r>
              <a:t>map(rowA -&gt;</a:t>
            </a:r>
          </a:p>
          <a:p>
            <a:pPr lvl="2">
              <a:defRPr>
                <a:latin typeface="Fira Mono"/>
                <a:ea typeface="Fira Mono"/>
                <a:cs typeface="Fira Mono"/>
                <a:sym typeface="Fira Mono"/>
              </a:defRPr>
            </a:pPr>
            <a:r>
              <a:t>map(colB -&gt;</a:t>
            </a:r>
          </a:p>
          <a:p>
            <a:pPr lvl="3">
              <a:defRPr>
                <a:latin typeface="Fira Mono"/>
                <a:ea typeface="Fira Mono"/>
                <a:cs typeface="Fira Mono"/>
                <a:sym typeface="Fira Mono"/>
              </a:defRPr>
            </a:pPr>
            <a:r>
              <a:t>dotProduct(rowA, colB)</a:t>
            </a:r>
          </a:p>
          <a:p>
            <a:pPr lvl="2">
              <a:defRPr>
                <a:latin typeface="Fira Mono"/>
                <a:ea typeface="Fira Mono"/>
                <a:cs typeface="Fira Mono"/>
                <a:sym typeface="Fira Mono"/>
              </a:defRPr>
            </a:pPr>
            <a:r>
              <a:t>, transpose(B))</a:t>
            </a:r>
          </a:p>
          <a:p>
            <a:pPr lvl="1">
              <a:defRPr>
                <a:latin typeface="Fira Mono"/>
                <a:ea typeface="Fira Mono"/>
                <a:cs typeface="Fira Mono"/>
                <a:sym typeface="Fira Mono"/>
              </a:defRPr>
            </a:pPr>
            <a:r>
              <a:t>, A)</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92" name="Shape 9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93" name="Shape 93"/>
          <p:cNvSpPr/>
          <p:nvPr>
            <p:ph type="title"/>
          </p:nvPr>
        </p:nvSpPr>
        <p:spPr>
          <a:xfrm>
            <a:off x="827087" y="153987"/>
            <a:ext cx="7485063" cy="912813"/>
          </a:xfrm>
          <a:prstGeom prst="rect">
            <a:avLst/>
          </a:prstGeom>
        </p:spPr>
        <p:txBody>
          <a:bodyPr>
            <a:normAutofit fontScale="100000" lnSpcReduction="0"/>
          </a:bodyPr>
          <a:lstStyle/>
          <a:p>
            <a:pPr/>
            <a:r>
              <a:t>The Problem(s)</a:t>
            </a:r>
          </a:p>
        </p:txBody>
      </p:sp>
      <p:sp>
        <p:nvSpPr>
          <p:cNvPr id="94" name="Shape 94"/>
          <p:cNvSpPr/>
          <p:nvPr>
            <p:ph type="body" sz="half" idx="1"/>
          </p:nvPr>
        </p:nvSpPr>
        <p:spPr>
          <a:xfrm>
            <a:off x="827087" y="1686065"/>
            <a:ext cx="4327871" cy="3652888"/>
          </a:xfrm>
          <a:prstGeom prst="rect">
            <a:avLst/>
          </a:prstGeom>
        </p:spPr>
        <p:txBody>
          <a:bodyPr>
            <a:normAutofit fontScale="100000" lnSpcReduction="0"/>
          </a:bodyPr>
          <a:lstStyle/>
          <a:p>
            <a:pPr marL="188245" indent="-188245" defTabSz="896111">
              <a:spcBef>
                <a:spcPts val="700"/>
              </a:spcBef>
              <a:defRPr sz="1764"/>
            </a:pPr>
            <a:r>
              <a:t>Parallel processors everywhere</a:t>
            </a:r>
          </a:p>
          <a:p>
            <a:pPr marL="188245" indent="-188245" defTabSz="896111">
              <a:spcBef>
                <a:spcPts val="700"/>
              </a:spcBef>
              <a:defRPr sz="1764"/>
            </a:pPr>
          </a:p>
          <a:p>
            <a:pPr marL="188245" indent="-188245" defTabSz="896111">
              <a:spcBef>
                <a:spcPts val="700"/>
              </a:spcBef>
              <a:defRPr sz="1764"/>
            </a:pPr>
            <a:r>
              <a:t>Many different types: CPUs, GPUs, …</a:t>
            </a:r>
          </a:p>
          <a:p>
            <a:pPr marL="188245" indent="-188245" defTabSz="896111">
              <a:spcBef>
                <a:spcPts val="700"/>
              </a:spcBef>
              <a:defRPr sz="1764"/>
            </a:pPr>
          </a:p>
          <a:p>
            <a:pPr marL="188245" indent="-188245" defTabSz="896111">
              <a:spcBef>
                <a:spcPts val="700"/>
              </a:spcBef>
              <a:defRPr sz="1764"/>
            </a:pPr>
            <a:r>
              <a:t>Parallel programming is hard</a:t>
            </a:r>
          </a:p>
          <a:p>
            <a:pPr marL="188245" indent="-188245" defTabSz="896111">
              <a:spcBef>
                <a:spcPts val="700"/>
              </a:spcBef>
              <a:defRPr sz="1764"/>
            </a:pPr>
          </a:p>
          <a:p>
            <a:pPr marL="188245" indent="-188245" defTabSz="896111">
              <a:spcBef>
                <a:spcPts val="700"/>
              </a:spcBef>
              <a:defRPr sz="1764"/>
            </a:pPr>
            <a:r>
              <a:t>Optimising is even harder</a:t>
            </a:r>
          </a:p>
          <a:p>
            <a:pPr marL="188245" indent="-188245" defTabSz="896111">
              <a:spcBef>
                <a:spcPts val="700"/>
              </a:spcBef>
              <a:defRPr sz="1764"/>
            </a:pPr>
          </a:p>
          <a:p>
            <a:pPr marL="188245" indent="-188245" defTabSz="896111">
              <a:spcBef>
                <a:spcPts val="700"/>
              </a:spcBef>
              <a:defRPr sz="1764"/>
            </a:pPr>
            <a:r>
              <a:rPr>
                <a:latin typeface="Fira Sans SemiBold"/>
                <a:ea typeface="Fira Sans SemiBold"/>
                <a:cs typeface="Fira Sans SemiBold"/>
                <a:sym typeface="Fira Sans SemiBold"/>
              </a:rPr>
              <a:t>Problem</a:t>
            </a:r>
            <a:r>
              <a:t>:</a:t>
            </a:r>
            <a:br/>
            <a:r>
              <a:t>No portability of performance!</a:t>
            </a:r>
          </a:p>
        </p:txBody>
      </p:sp>
      <p:pic>
        <p:nvPicPr>
          <p:cNvPr id="95" name="pasted-image.tif"/>
          <p:cNvPicPr>
            <a:picLocks noChangeAspect="1"/>
          </p:cNvPicPr>
          <p:nvPr/>
        </p:nvPicPr>
        <p:blipFill>
          <a:blip r:embed="rId2">
            <a:extLst/>
          </a:blip>
          <a:stretch>
            <a:fillRect/>
          </a:stretch>
        </p:blipFill>
        <p:spPr>
          <a:xfrm>
            <a:off x="4995713" y="4148223"/>
            <a:ext cx="2019196" cy="1138170"/>
          </a:xfrm>
          <a:prstGeom prst="rect">
            <a:avLst/>
          </a:prstGeom>
          <a:ln w="12700">
            <a:miter lim="400000"/>
          </a:ln>
        </p:spPr>
      </p:pic>
      <p:pic>
        <p:nvPicPr>
          <p:cNvPr id="96" name="pasted-image.tif"/>
          <p:cNvPicPr>
            <a:picLocks noChangeAspect="1"/>
          </p:cNvPicPr>
          <p:nvPr/>
        </p:nvPicPr>
        <p:blipFill>
          <a:blip r:embed="rId3">
            <a:extLst/>
          </a:blip>
          <a:srcRect l="2902" t="2499" r="3634" b="4675"/>
          <a:stretch>
            <a:fillRect/>
          </a:stretch>
        </p:blipFill>
        <p:spPr>
          <a:xfrm>
            <a:off x="6865925" y="911932"/>
            <a:ext cx="1448545" cy="1237231"/>
          </a:xfrm>
          <a:custGeom>
            <a:avLst/>
            <a:gdLst/>
            <a:ahLst/>
            <a:cxnLst>
              <a:cxn ang="0">
                <a:pos x="wd2" y="hd2"/>
              </a:cxn>
              <a:cxn ang="5400000">
                <a:pos x="wd2" y="hd2"/>
              </a:cxn>
              <a:cxn ang="10800000">
                <a:pos x="wd2" y="hd2"/>
              </a:cxn>
              <a:cxn ang="16200000">
                <a:pos x="wd2" y="hd2"/>
              </a:cxn>
            </a:cxnLst>
            <a:rect l="0" t="0" r="r" b="b"/>
            <a:pathLst>
              <a:path w="21529" h="21566" fill="norm" stroke="1" extrusionOk="0">
                <a:moveTo>
                  <a:pt x="6128" y="3"/>
                </a:moveTo>
                <a:cubicBezTo>
                  <a:pt x="6105" y="33"/>
                  <a:pt x="5783" y="890"/>
                  <a:pt x="5415" y="1905"/>
                </a:cubicBezTo>
                <a:cubicBezTo>
                  <a:pt x="4760" y="3711"/>
                  <a:pt x="4746" y="3760"/>
                  <a:pt x="4825" y="3980"/>
                </a:cubicBezTo>
                <a:cubicBezTo>
                  <a:pt x="4899" y="4190"/>
                  <a:pt x="4897" y="4209"/>
                  <a:pt x="4778" y="4340"/>
                </a:cubicBezTo>
                <a:cubicBezTo>
                  <a:pt x="4707" y="4418"/>
                  <a:pt x="4612" y="4485"/>
                  <a:pt x="4565" y="4485"/>
                </a:cubicBezTo>
                <a:cubicBezTo>
                  <a:pt x="4445" y="4485"/>
                  <a:pt x="-46" y="16824"/>
                  <a:pt x="0" y="17027"/>
                </a:cubicBezTo>
                <a:cubicBezTo>
                  <a:pt x="18" y="17109"/>
                  <a:pt x="105" y="17205"/>
                  <a:pt x="195" y="17242"/>
                </a:cubicBezTo>
                <a:cubicBezTo>
                  <a:pt x="335" y="17299"/>
                  <a:pt x="354" y="17336"/>
                  <a:pt x="330" y="17511"/>
                </a:cubicBezTo>
                <a:cubicBezTo>
                  <a:pt x="296" y="17767"/>
                  <a:pt x="365" y="17815"/>
                  <a:pt x="973" y="17954"/>
                </a:cubicBezTo>
                <a:cubicBezTo>
                  <a:pt x="1225" y="18012"/>
                  <a:pt x="2391" y="18283"/>
                  <a:pt x="3563" y="18563"/>
                </a:cubicBezTo>
                <a:cubicBezTo>
                  <a:pt x="4734" y="18843"/>
                  <a:pt x="7186" y="19426"/>
                  <a:pt x="9007" y="19857"/>
                </a:cubicBezTo>
                <a:cubicBezTo>
                  <a:pt x="10828" y="20287"/>
                  <a:pt x="13170" y="20843"/>
                  <a:pt x="14215" y="21095"/>
                </a:cubicBezTo>
                <a:cubicBezTo>
                  <a:pt x="15260" y="21346"/>
                  <a:pt x="16170" y="21561"/>
                  <a:pt x="16238" y="21565"/>
                </a:cubicBezTo>
                <a:cubicBezTo>
                  <a:pt x="16343" y="21572"/>
                  <a:pt x="16392" y="21479"/>
                  <a:pt x="16563" y="20950"/>
                </a:cubicBezTo>
                <a:cubicBezTo>
                  <a:pt x="16794" y="20230"/>
                  <a:pt x="17123" y="19150"/>
                  <a:pt x="17288" y="18563"/>
                </a:cubicBezTo>
                <a:cubicBezTo>
                  <a:pt x="17351" y="18340"/>
                  <a:pt x="17537" y="17718"/>
                  <a:pt x="17701" y="17179"/>
                </a:cubicBezTo>
                <a:cubicBezTo>
                  <a:pt x="17865" y="16641"/>
                  <a:pt x="18045" y="16035"/>
                  <a:pt x="18102" y="15830"/>
                </a:cubicBezTo>
                <a:cubicBezTo>
                  <a:pt x="18159" y="15626"/>
                  <a:pt x="18340" y="15020"/>
                  <a:pt x="18503" y="14481"/>
                </a:cubicBezTo>
                <a:cubicBezTo>
                  <a:pt x="18667" y="13943"/>
                  <a:pt x="18914" y="13119"/>
                  <a:pt x="19052" y="12655"/>
                </a:cubicBezTo>
                <a:cubicBezTo>
                  <a:pt x="19190" y="12191"/>
                  <a:pt x="19424" y="11416"/>
                  <a:pt x="19571" y="10933"/>
                </a:cubicBezTo>
                <a:cubicBezTo>
                  <a:pt x="20063" y="9324"/>
                  <a:pt x="20120" y="9094"/>
                  <a:pt x="20120" y="8705"/>
                </a:cubicBezTo>
                <a:cubicBezTo>
                  <a:pt x="20120" y="8370"/>
                  <a:pt x="20141" y="8305"/>
                  <a:pt x="20291" y="8145"/>
                </a:cubicBezTo>
                <a:cubicBezTo>
                  <a:pt x="20427" y="7999"/>
                  <a:pt x="20544" y="7682"/>
                  <a:pt x="20869" y="6574"/>
                </a:cubicBezTo>
                <a:cubicBezTo>
                  <a:pt x="21092" y="5813"/>
                  <a:pt x="21299" y="5134"/>
                  <a:pt x="21329" y="5059"/>
                </a:cubicBezTo>
                <a:cubicBezTo>
                  <a:pt x="21432" y="4802"/>
                  <a:pt x="21554" y="4212"/>
                  <a:pt x="21523" y="4119"/>
                </a:cubicBezTo>
                <a:cubicBezTo>
                  <a:pt x="21507" y="4067"/>
                  <a:pt x="21460" y="4007"/>
                  <a:pt x="21417" y="3987"/>
                </a:cubicBezTo>
                <a:cubicBezTo>
                  <a:pt x="21356" y="3960"/>
                  <a:pt x="21349" y="3900"/>
                  <a:pt x="21394" y="3710"/>
                </a:cubicBezTo>
                <a:cubicBezTo>
                  <a:pt x="21465" y="3406"/>
                  <a:pt x="21414" y="3215"/>
                  <a:pt x="21252" y="3171"/>
                </a:cubicBezTo>
                <a:cubicBezTo>
                  <a:pt x="21183" y="3152"/>
                  <a:pt x="18979" y="2678"/>
                  <a:pt x="16350" y="2119"/>
                </a:cubicBezTo>
                <a:cubicBezTo>
                  <a:pt x="13722" y="1561"/>
                  <a:pt x="10356" y="845"/>
                  <a:pt x="8871" y="528"/>
                </a:cubicBezTo>
                <a:cubicBezTo>
                  <a:pt x="7387" y="211"/>
                  <a:pt x="6152" y="-28"/>
                  <a:pt x="6128" y="3"/>
                </a:cubicBezTo>
                <a:close/>
              </a:path>
            </a:pathLst>
          </a:custGeom>
          <a:ln w="12700">
            <a:miter lim="400000"/>
          </a:ln>
        </p:spPr>
      </p:pic>
      <p:pic>
        <p:nvPicPr>
          <p:cNvPr id="97" name="pasted-image.tif"/>
          <p:cNvPicPr>
            <a:picLocks noChangeAspect="1"/>
          </p:cNvPicPr>
          <p:nvPr/>
        </p:nvPicPr>
        <p:blipFill>
          <a:blip r:embed="rId4">
            <a:extLst/>
          </a:blip>
          <a:srcRect l="295" t="304" r="396" b="1000"/>
          <a:stretch>
            <a:fillRect/>
          </a:stretch>
        </p:blipFill>
        <p:spPr>
          <a:xfrm rot="1059315">
            <a:off x="4961908" y="2353618"/>
            <a:ext cx="1686443" cy="1384700"/>
          </a:xfrm>
          <a:custGeom>
            <a:avLst/>
            <a:gdLst/>
            <a:ahLst/>
            <a:cxnLst>
              <a:cxn ang="0">
                <a:pos x="wd2" y="hd2"/>
              </a:cxn>
              <a:cxn ang="5400000">
                <a:pos x="wd2" y="hd2"/>
              </a:cxn>
              <a:cxn ang="10800000">
                <a:pos x="wd2" y="hd2"/>
              </a:cxn>
              <a:cxn ang="16200000">
                <a:pos x="wd2" y="hd2"/>
              </a:cxn>
            </a:cxnLst>
            <a:rect l="0" t="0" r="r" b="b"/>
            <a:pathLst>
              <a:path w="21585" h="21599" fill="norm" stroke="1" extrusionOk="0">
                <a:moveTo>
                  <a:pt x="15743" y="0"/>
                </a:moveTo>
                <a:lnTo>
                  <a:pt x="15276" y="50"/>
                </a:lnTo>
                <a:cubicBezTo>
                  <a:pt x="14200" y="167"/>
                  <a:pt x="13240" y="544"/>
                  <a:pt x="12513" y="1133"/>
                </a:cubicBezTo>
                <a:cubicBezTo>
                  <a:pt x="12273" y="1327"/>
                  <a:pt x="11952" y="1691"/>
                  <a:pt x="11817" y="1919"/>
                </a:cubicBezTo>
                <a:cubicBezTo>
                  <a:pt x="11704" y="2110"/>
                  <a:pt x="10508" y="3345"/>
                  <a:pt x="10455" y="3324"/>
                </a:cubicBezTo>
                <a:cubicBezTo>
                  <a:pt x="10437" y="3317"/>
                  <a:pt x="10405" y="3269"/>
                  <a:pt x="10384" y="3219"/>
                </a:cubicBezTo>
                <a:cubicBezTo>
                  <a:pt x="10364" y="3169"/>
                  <a:pt x="10334" y="3115"/>
                  <a:pt x="10318" y="3095"/>
                </a:cubicBezTo>
                <a:cubicBezTo>
                  <a:pt x="10302" y="3075"/>
                  <a:pt x="9997" y="3344"/>
                  <a:pt x="9622" y="3714"/>
                </a:cubicBezTo>
                <a:lnTo>
                  <a:pt x="8957" y="4371"/>
                </a:lnTo>
                <a:lnTo>
                  <a:pt x="8932" y="4649"/>
                </a:lnTo>
                <a:cubicBezTo>
                  <a:pt x="8906" y="4893"/>
                  <a:pt x="8890" y="4931"/>
                  <a:pt x="8794" y="5021"/>
                </a:cubicBezTo>
                <a:cubicBezTo>
                  <a:pt x="8693" y="5115"/>
                  <a:pt x="8671" y="5119"/>
                  <a:pt x="8490" y="5082"/>
                </a:cubicBezTo>
                <a:cubicBezTo>
                  <a:pt x="8304" y="5045"/>
                  <a:pt x="8286" y="5054"/>
                  <a:pt x="8159" y="5163"/>
                </a:cubicBezTo>
                <a:cubicBezTo>
                  <a:pt x="8080" y="5231"/>
                  <a:pt x="8022" y="5317"/>
                  <a:pt x="8012" y="5380"/>
                </a:cubicBezTo>
                <a:cubicBezTo>
                  <a:pt x="7996" y="5480"/>
                  <a:pt x="7909" y="5576"/>
                  <a:pt x="7316" y="6147"/>
                </a:cubicBezTo>
                <a:cubicBezTo>
                  <a:pt x="7218" y="6242"/>
                  <a:pt x="7079" y="6379"/>
                  <a:pt x="7001" y="6457"/>
                </a:cubicBezTo>
                <a:cubicBezTo>
                  <a:pt x="6924" y="6535"/>
                  <a:pt x="6765" y="6692"/>
                  <a:pt x="6651" y="6803"/>
                </a:cubicBezTo>
                <a:cubicBezTo>
                  <a:pt x="6536" y="6915"/>
                  <a:pt x="6378" y="7072"/>
                  <a:pt x="6300" y="7150"/>
                </a:cubicBezTo>
                <a:cubicBezTo>
                  <a:pt x="6223" y="7228"/>
                  <a:pt x="6059" y="7387"/>
                  <a:pt x="5935" y="7509"/>
                </a:cubicBezTo>
                <a:cubicBezTo>
                  <a:pt x="5810" y="7632"/>
                  <a:pt x="5647" y="7796"/>
                  <a:pt x="5569" y="7874"/>
                </a:cubicBezTo>
                <a:cubicBezTo>
                  <a:pt x="5199" y="8245"/>
                  <a:pt x="5155" y="8282"/>
                  <a:pt x="5066" y="8283"/>
                </a:cubicBezTo>
                <a:cubicBezTo>
                  <a:pt x="5003" y="8283"/>
                  <a:pt x="4917" y="8342"/>
                  <a:pt x="4812" y="8456"/>
                </a:cubicBezTo>
                <a:cubicBezTo>
                  <a:pt x="4661" y="8621"/>
                  <a:pt x="4659" y="8636"/>
                  <a:pt x="4644" y="8890"/>
                </a:cubicBezTo>
                <a:cubicBezTo>
                  <a:pt x="4636" y="9034"/>
                  <a:pt x="4625" y="9157"/>
                  <a:pt x="4624" y="9162"/>
                </a:cubicBezTo>
                <a:cubicBezTo>
                  <a:pt x="4623" y="9167"/>
                  <a:pt x="4542" y="9242"/>
                  <a:pt x="4446" y="9329"/>
                </a:cubicBezTo>
                <a:cubicBezTo>
                  <a:pt x="4285" y="9475"/>
                  <a:pt x="4254" y="9486"/>
                  <a:pt x="3999" y="9509"/>
                </a:cubicBezTo>
                <a:cubicBezTo>
                  <a:pt x="3745" y="9531"/>
                  <a:pt x="3707" y="9547"/>
                  <a:pt x="3557" y="9688"/>
                </a:cubicBezTo>
                <a:cubicBezTo>
                  <a:pt x="3468" y="9772"/>
                  <a:pt x="3383" y="9893"/>
                  <a:pt x="3364" y="9954"/>
                </a:cubicBezTo>
                <a:cubicBezTo>
                  <a:pt x="3342" y="10028"/>
                  <a:pt x="3304" y="10066"/>
                  <a:pt x="3258" y="10066"/>
                </a:cubicBezTo>
                <a:cubicBezTo>
                  <a:pt x="3191" y="10066"/>
                  <a:pt x="2839" y="10402"/>
                  <a:pt x="1155" y="12072"/>
                </a:cubicBezTo>
                <a:lnTo>
                  <a:pt x="504" y="12722"/>
                </a:lnTo>
                <a:lnTo>
                  <a:pt x="499" y="13031"/>
                </a:lnTo>
                <a:lnTo>
                  <a:pt x="499" y="13341"/>
                </a:lnTo>
                <a:lnTo>
                  <a:pt x="286" y="13545"/>
                </a:lnTo>
                <a:cubicBezTo>
                  <a:pt x="159" y="13669"/>
                  <a:pt x="80" y="13781"/>
                  <a:pt x="83" y="13823"/>
                </a:cubicBezTo>
                <a:cubicBezTo>
                  <a:pt x="85" y="13862"/>
                  <a:pt x="65" y="13891"/>
                  <a:pt x="42" y="13885"/>
                </a:cubicBezTo>
                <a:cubicBezTo>
                  <a:pt x="-11" y="13872"/>
                  <a:pt x="-15" y="14335"/>
                  <a:pt x="37" y="14517"/>
                </a:cubicBezTo>
                <a:cubicBezTo>
                  <a:pt x="73" y="14643"/>
                  <a:pt x="144" y="14684"/>
                  <a:pt x="184" y="14603"/>
                </a:cubicBezTo>
                <a:cubicBezTo>
                  <a:pt x="196" y="14581"/>
                  <a:pt x="218" y="14572"/>
                  <a:pt x="235" y="14585"/>
                </a:cubicBezTo>
                <a:cubicBezTo>
                  <a:pt x="294" y="14629"/>
                  <a:pt x="270" y="14759"/>
                  <a:pt x="154" y="14969"/>
                </a:cubicBezTo>
                <a:cubicBezTo>
                  <a:pt x="51" y="15156"/>
                  <a:pt x="37" y="15207"/>
                  <a:pt x="37" y="15439"/>
                </a:cubicBezTo>
                <a:cubicBezTo>
                  <a:pt x="37" y="15679"/>
                  <a:pt x="40" y="15703"/>
                  <a:pt x="98" y="15681"/>
                </a:cubicBezTo>
                <a:cubicBezTo>
                  <a:pt x="189" y="15645"/>
                  <a:pt x="211" y="15713"/>
                  <a:pt x="134" y="15798"/>
                </a:cubicBezTo>
                <a:cubicBezTo>
                  <a:pt x="58" y="15882"/>
                  <a:pt x="46" y="16102"/>
                  <a:pt x="103" y="16423"/>
                </a:cubicBezTo>
                <a:cubicBezTo>
                  <a:pt x="145" y="16661"/>
                  <a:pt x="181" y="16702"/>
                  <a:pt x="266" y="16609"/>
                </a:cubicBezTo>
                <a:cubicBezTo>
                  <a:pt x="302" y="16569"/>
                  <a:pt x="335" y="16561"/>
                  <a:pt x="347" y="16584"/>
                </a:cubicBezTo>
                <a:cubicBezTo>
                  <a:pt x="370" y="16630"/>
                  <a:pt x="335" y="16744"/>
                  <a:pt x="220" y="16974"/>
                </a:cubicBezTo>
                <a:cubicBezTo>
                  <a:pt x="159" y="17095"/>
                  <a:pt x="134" y="17194"/>
                  <a:pt x="134" y="17364"/>
                </a:cubicBezTo>
                <a:cubicBezTo>
                  <a:pt x="133" y="17618"/>
                  <a:pt x="178" y="17676"/>
                  <a:pt x="296" y="17575"/>
                </a:cubicBezTo>
                <a:cubicBezTo>
                  <a:pt x="354" y="17526"/>
                  <a:pt x="367" y="17477"/>
                  <a:pt x="367" y="17284"/>
                </a:cubicBezTo>
                <a:cubicBezTo>
                  <a:pt x="367" y="17106"/>
                  <a:pt x="386" y="17017"/>
                  <a:pt x="443" y="16913"/>
                </a:cubicBezTo>
                <a:cubicBezTo>
                  <a:pt x="543" y="16732"/>
                  <a:pt x="614" y="16729"/>
                  <a:pt x="626" y="16913"/>
                </a:cubicBezTo>
                <a:cubicBezTo>
                  <a:pt x="632" y="16991"/>
                  <a:pt x="642" y="17083"/>
                  <a:pt x="652" y="17117"/>
                </a:cubicBezTo>
                <a:cubicBezTo>
                  <a:pt x="689" y="17244"/>
                  <a:pt x="769" y="17028"/>
                  <a:pt x="769" y="16795"/>
                </a:cubicBezTo>
                <a:cubicBezTo>
                  <a:pt x="769" y="16462"/>
                  <a:pt x="842" y="16410"/>
                  <a:pt x="1033" y="16609"/>
                </a:cubicBezTo>
                <a:cubicBezTo>
                  <a:pt x="1078" y="16657"/>
                  <a:pt x="1226" y="16756"/>
                  <a:pt x="1363" y="16832"/>
                </a:cubicBezTo>
                <a:cubicBezTo>
                  <a:pt x="1500" y="16908"/>
                  <a:pt x="1652" y="17011"/>
                  <a:pt x="1698" y="17061"/>
                </a:cubicBezTo>
                <a:cubicBezTo>
                  <a:pt x="1801" y="17173"/>
                  <a:pt x="2333" y="17462"/>
                  <a:pt x="5401" y="19061"/>
                </a:cubicBezTo>
                <a:cubicBezTo>
                  <a:pt x="5893" y="19317"/>
                  <a:pt x="6228" y="19515"/>
                  <a:pt x="6270" y="19574"/>
                </a:cubicBezTo>
                <a:cubicBezTo>
                  <a:pt x="6312" y="19634"/>
                  <a:pt x="6674" y="19847"/>
                  <a:pt x="7230" y="20138"/>
                </a:cubicBezTo>
                <a:cubicBezTo>
                  <a:pt x="7721" y="20394"/>
                  <a:pt x="8133" y="20602"/>
                  <a:pt x="8149" y="20602"/>
                </a:cubicBezTo>
                <a:cubicBezTo>
                  <a:pt x="8165" y="20602"/>
                  <a:pt x="8180" y="20578"/>
                  <a:pt x="8180" y="20546"/>
                </a:cubicBezTo>
                <a:cubicBezTo>
                  <a:pt x="8180" y="20453"/>
                  <a:pt x="8248" y="20423"/>
                  <a:pt x="8266" y="20509"/>
                </a:cubicBezTo>
                <a:cubicBezTo>
                  <a:pt x="8278" y="20566"/>
                  <a:pt x="8448" y="20673"/>
                  <a:pt x="8901" y="20905"/>
                </a:cubicBezTo>
                <a:cubicBezTo>
                  <a:pt x="9243" y="21080"/>
                  <a:pt x="9672" y="21299"/>
                  <a:pt x="9851" y="21394"/>
                </a:cubicBezTo>
                <a:lnTo>
                  <a:pt x="10176" y="21574"/>
                </a:lnTo>
                <a:lnTo>
                  <a:pt x="10374" y="21463"/>
                </a:lnTo>
                <a:lnTo>
                  <a:pt x="10577" y="21357"/>
                </a:lnTo>
                <a:lnTo>
                  <a:pt x="10781" y="21487"/>
                </a:lnTo>
                <a:cubicBezTo>
                  <a:pt x="10899" y="21561"/>
                  <a:pt x="10972" y="21597"/>
                  <a:pt x="11019" y="21599"/>
                </a:cubicBezTo>
                <a:cubicBezTo>
                  <a:pt x="11067" y="21600"/>
                  <a:pt x="11091" y="21563"/>
                  <a:pt x="11106" y="21493"/>
                </a:cubicBezTo>
                <a:cubicBezTo>
                  <a:pt x="11117" y="21438"/>
                  <a:pt x="11138" y="21396"/>
                  <a:pt x="11156" y="21401"/>
                </a:cubicBezTo>
                <a:cubicBezTo>
                  <a:pt x="11210" y="21413"/>
                  <a:pt x="11195" y="20813"/>
                  <a:pt x="11141" y="20788"/>
                </a:cubicBezTo>
                <a:cubicBezTo>
                  <a:pt x="11117" y="20777"/>
                  <a:pt x="11109" y="20743"/>
                  <a:pt x="11121" y="20720"/>
                </a:cubicBezTo>
                <a:cubicBezTo>
                  <a:pt x="11142" y="20678"/>
                  <a:pt x="10687" y="20398"/>
                  <a:pt x="10598" y="20398"/>
                </a:cubicBezTo>
                <a:cubicBezTo>
                  <a:pt x="10551" y="20398"/>
                  <a:pt x="10257" y="19927"/>
                  <a:pt x="10257" y="19853"/>
                </a:cubicBezTo>
                <a:cubicBezTo>
                  <a:pt x="10257" y="19831"/>
                  <a:pt x="10237" y="19790"/>
                  <a:pt x="10212" y="19766"/>
                </a:cubicBezTo>
                <a:cubicBezTo>
                  <a:pt x="10132" y="19690"/>
                  <a:pt x="10202" y="19551"/>
                  <a:pt x="10374" y="19444"/>
                </a:cubicBezTo>
                <a:cubicBezTo>
                  <a:pt x="10583" y="19316"/>
                  <a:pt x="10628" y="19319"/>
                  <a:pt x="10872" y="19469"/>
                </a:cubicBezTo>
                <a:cubicBezTo>
                  <a:pt x="10983" y="19537"/>
                  <a:pt x="11107" y="19587"/>
                  <a:pt x="11146" y="19581"/>
                </a:cubicBezTo>
                <a:cubicBezTo>
                  <a:pt x="11213" y="19569"/>
                  <a:pt x="11219" y="19540"/>
                  <a:pt x="11238" y="19160"/>
                </a:cubicBezTo>
                <a:cubicBezTo>
                  <a:pt x="11258" y="18748"/>
                  <a:pt x="11278" y="18658"/>
                  <a:pt x="11339" y="18658"/>
                </a:cubicBezTo>
                <a:cubicBezTo>
                  <a:pt x="11391" y="18658"/>
                  <a:pt x="11725" y="18241"/>
                  <a:pt x="11746" y="18151"/>
                </a:cubicBezTo>
                <a:cubicBezTo>
                  <a:pt x="11762" y="18081"/>
                  <a:pt x="11727" y="18052"/>
                  <a:pt x="11476" y="17928"/>
                </a:cubicBezTo>
                <a:cubicBezTo>
                  <a:pt x="11173" y="17777"/>
                  <a:pt x="11102" y="17675"/>
                  <a:pt x="11283" y="17649"/>
                </a:cubicBezTo>
                <a:cubicBezTo>
                  <a:pt x="11349" y="17640"/>
                  <a:pt x="11548" y="17719"/>
                  <a:pt x="11857" y="17872"/>
                </a:cubicBezTo>
                <a:lnTo>
                  <a:pt x="12335" y="18101"/>
                </a:lnTo>
                <a:lnTo>
                  <a:pt x="12609" y="17785"/>
                </a:lnTo>
                <a:cubicBezTo>
                  <a:pt x="12824" y="17538"/>
                  <a:pt x="12887" y="17436"/>
                  <a:pt x="12884" y="17358"/>
                </a:cubicBezTo>
                <a:cubicBezTo>
                  <a:pt x="12880" y="17275"/>
                  <a:pt x="12897" y="17258"/>
                  <a:pt x="12975" y="17247"/>
                </a:cubicBezTo>
                <a:cubicBezTo>
                  <a:pt x="13050" y="17236"/>
                  <a:pt x="13432" y="16793"/>
                  <a:pt x="14799" y="15136"/>
                </a:cubicBezTo>
                <a:cubicBezTo>
                  <a:pt x="15864" y="13843"/>
                  <a:pt x="16525" y="13017"/>
                  <a:pt x="16515" y="12982"/>
                </a:cubicBezTo>
                <a:cubicBezTo>
                  <a:pt x="16507" y="12950"/>
                  <a:pt x="16426" y="12879"/>
                  <a:pt x="16338" y="12827"/>
                </a:cubicBezTo>
                <a:cubicBezTo>
                  <a:pt x="16226" y="12761"/>
                  <a:pt x="16192" y="12720"/>
                  <a:pt x="16216" y="12691"/>
                </a:cubicBezTo>
                <a:cubicBezTo>
                  <a:pt x="16240" y="12661"/>
                  <a:pt x="16280" y="12662"/>
                  <a:pt x="16348" y="12691"/>
                </a:cubicBezTo>
                <a:cubicBezTo>
                  <a:pt x="16441" y="12730"/>
                  <a:pt x="16456" y="12716"/>
                  <a:pt x="16698" y="12418"/>
                </a:cubicBezTo>
                <a:cubicBezTo>
                  <a:pt x="16838" y="12247"/>
                  <a:pt x="16952" y="12077"/>
                  <a:pt x="16952" y="12041"/>
                </a:cubicBezTo>
                <a:cubicBezTo>
                  <a:pt x="16952" y="11967"/>
                  <a:pt x="16820" y="11828"/>
                  <a:pt x="16714" y="11787"/>
                </a:cubicBezTo>
                <a:cubicBezTo>
                  <a:pt x="16666" y="11768"/>
                  <a:pt x="16617" y="11796"/>
                  <a:pt x="16541" y="11886"/>
                </a:cubicBezTo>
                <a:cubicBezTo>
                  <a:pt x="16417" y="12032"/>
                  <a:pt x="16239" y="12056"/>
                  <a:pt x="16124" y="11942"/>
                </a:cubicBezTo>
                <a:cubicBezTo>
                  <a:pt x="16054" y="11871"/>
                  <a:pt x="16061" y="11858"/>
                  <a:pt x="17084" y="10604"/>
                </a:cubicBezTo>
                <a:cubicBezTo>
                  <a:pt x="17652" y="9910"/>
                  <a:pt x="18129" y="9336"/>
                  <a:pt x="18146" y="9329"/>
                </a:cubicBezTo>
                <a:cubicBezTo>
                  <a:pt x="18163" y="9322"/>
                  <a:pt x="18869" y="8486"/>
                  <a:pt x="19716" y="7472"/>
                </a:cubicBezTo>
                <a:cubicBezTo>
                  <a:pt x="20562" y="6458"/>
                  <a:pt x="21296" y="5582"/>
                  <a:pt x="21346" y="5522"/>
                </a:cubicBezTo>
                <a:cubicBezTo>
                  <a:pt x="21436" y="5416"/>
                  <a:pt x="21465" y="5308"/>
                  <a:pt x="21412" y="5268"/>
                </a:cubicBezTo>
                <a:cubicBezTo>
                  <a:pt x="21383" y="5246"/>
                  <a:pt x="21423" y="4680"/>
                  <a:pt x="21473" y="4389"/>
                </a:cubicBezTo>
                <a:cubicBezTo>
                  <a:pt x="21491" y="4289"/>
                  <a:pt x="21523" y="4014"/>
                  <a:pt x="21544" y="3776"/>
                </a:cubicBezTo>
                <a:lnTo>
                  <a:pt x="21585" y="3343"/>
                </a:lnTo>
                <a:lnTo>
                  <a:pt x="21407" y="3077"/>
                </a:lnTo>
                <a:cubicBezTo>
                  <a:pt x="21213" y="2785"/>
                  <a:pt x="21208" y="2784"/>
                  <a:pt x="20478" y="2482"/>
                </a:cubicBezTo>
                <a:cubicBezTo>
                  <a:pt x="20270" y="2397"/>
                  <a:pt x="20081" y="2304"/>
                  <a:pt x="20056" y="2278"/>
                </a:cubicBezTo>
                <a:cubicBezTo>
                  <a:pt x="20026" y="2248"/>
                  <a:pt x="20010" y="2147"/>
                  <a:pt x="20010" y="1993"/>
                </a:cubicBezTo>
                <a:cubicBezTo>
                  <a:pt x="20010" y="1862"/>
                  <a:pt x="20006" y="1758"/>
                  <a:pt x="20000" y="1758"/>
                </a:cubicBezTo>
                <a:cubicBezTo>
                  <a:pt x="19994" y="1758"/>
                  <a:pt x="19660" y="1621"/>
                  <a:pt x="19264" y="1455"/>
                </a:cubicBezTo>
                <a:cubicBezTo>
                  <a:pt x="18615" y="1182"/>
                  <a:pt x="18488" y="1141"/>
                  <a:pt x="17958" y="1046"/>
                </a:cubicBezTo>
                <a:cubicBezTo>
                  <a:pt x="17634" y="988"/>
                  <a:pt x="17246" y="904"/>
                  <a:pt x="17100" y="854"/>
                </a:cubicBezTo>
                <a:lnTo>
                  <a:pt x="16836" y="761"/>
                </a:lnTo>
                <a:lnTo>
                  <a:pt x="16825" y="600"/>
                </a:lnTo>
                <a:lnTo>
                  <a:pt x="16815" y="433"/>
                </a:lnTo>
                <a:lnTo>
                  <a:pt x="16277" y="217"/>
                </a:lnTo>
                <a:lnTo>
                  <a:pt x="15743" y="0"/>
                </a:lnTo>
                <a:close/>
              </a:path>
            </a:pathLst>
          </a:custGeom>
          <a:ln w="12700">
            <a:miter lim="400000"/>
          </a:ln>
        </p:spPr>
      </p:pic>
      <p:pic>
        <p:nvPicPr>
          <p:cNvPr id="98" name="pasted-image.tif"/>
          <p:cNvPicPr>
            <a:picLocks noChangeAspect="1"/>
          </p:cNvPicPr>
          <p:nvPr/>
        </p:nvPicPr>
        <p:blipFill>
          <a:blip r:embed="rId5">
            <a:extLst/>
          </a:blip>
          <a:stretch>
            <a:fillRect/>
          </a:stretch>
        </p:blipFill>
        <p:spPr>
          <a:xfrm>
            <a:off x="6512404" y="2578204"/>
            <a:ext cx="1696912" cy="1237231"/>
          </a:xfrm>
          <a:prstGeom prst="rect">
            <a:avLst/>
          </a:prstGeom>
          <a:ln w="12700">
            <a:miter lim="400000"/>
          </a:ln>
        </p:spPr>
      </p:pic>
      <p:pic>
        <p:nvPicPr>
          <p:cNvPr id="99" name="pasted-image.tif"/>
          <p:cNvPicPr>
            <a:picLocks noChangeAspect="1"/>
          </p:cNvPicPr>
          <p:nvPr/>
        </p:nvPicPr>
        <p:blipFill>
          <a:blip r:embed="rId6">
            <a:extLst/>
          </a:blip>
          <a:srcRect l="4125" t="555" r="7554" b="0"/>
          <a:stretch>
            <a:fillRect/>
          </a:stretch>
        </p:blipFill>
        <p:spPr>
          <a:xfrm>
            <a:off x="5064785" y="911819"/>
            <a:ext cx="1452569" cy="1237335"/>
          </a:xfrm>
          <a:custGeom>
            <a:avLst/>
            <a:gdLst/>
            <a:ahLst/>
            <a:cxnLst>
              <a:cxn ang="0">
                <a:pos x="wd2" y="hd2"/>
              </a:cxn>
              <a:cxn ang="5400000">
                <a:pos x="wd2" y="hd2"/>
              </a:cxn>
              <a:cxn ang="10800000">
                <a:pos x="wd2" y="hd2"/>
              </a:cxn>
              <a:cxn ang="16200000">
                <a:pos x="wd2" y="hd2"/>
              </a:cxn>
            </a:cxnLst>
            <a:rect l="0" t="0" r="r" b="b"/>
            <a:pathLst>
              <a:path w="21598" h="21595" fill="norm" stroke="1" extrusionOk="0">
                <a:moveTo>
                  <a:pt x="13797" y="0"/>
                </a:moveTo>
                <a:cubicBezTo>
                  <a:pt x="13764" y="0"/>
                  <a:pt x="13474" y="33"/>
                  <a:pt x="13154" y="76"/>
                </a:cubicBezTo>
                <a:cubicBezTo>
                  <a:pt x="12833" y="119"/>
                  <a:pt x="11937" y="239"/>
                  <a:pt x="11165" y="339"/>
                </a:cubicBezTo>
                <a:cubicBezTo>
                  <a:pt x="10393" y="440"/>
                  <a:pt x="9426" y="569"/>
                  <a:pt x="9011" y="623"/>
                </a:cubicBezTo>
                <a:cubicBezTo>
                  <a:pt x="8597" y="678"/>
                  <a:pt x="8110" y="746"/>
                  <a:pt x="7931" y="769"/>
                </a:cubicBezTo>
                <a:cubicBezTo>
                  <a:pt x="7752" y="792"/>
                  <a:pt x="7420" y="834"/>
                  <a:pt x="7194" y="866"/>
                </a:cubicBezTo>
                <a:cubicBezTo>
                  <a:pt x="6968" y="898"/>
                  <a:pt x="6283" y="988"/>
                  <a:pt x="5671" y="1067"/>
                </a:cubicBezTo>
                <a:cubicBezTo>
                  <a:pt x="5059" y="1146"/>
                  <a:pt x="3957" y="1288"/>
                  <a:pt x="3222" y="1385"/>
                </a:cubicBezTo>
                <a:cubicBezTo>
                  <a:pt x="2488" y="1483"/>
                  <a:pt x="1729" y="1584"/>
                  <a:pt x="1541" y="1607"/>
                </a:cubicBezTo>
                <a:cubicBezTo>
                  <a:pt x="1113" y="1659"/>
                  <a:pt x="356" y="1756"/>
                  <a:pt x="166" y="1787"/>
                </a:cubicBezTo>
                <a:cubicBezTo>
                  <a:pt x="53" y="1805"/>
                  <a:pt x="-2" y="1843"/>
                  <a:pt x="0" y="1953"/>
                </a:cubicBezTo>
                <a:cubicBezTo>
                  <a:pt x="3" y="2063"/>
                  <a:pt x="63" y="2252"/>
                  <a:pt x="183" y="2577"/>
                </a:cubicBezTo>
                <a:cubicBezTo>
                  <a:pt x="371" y="3081"/>
                  <a:pt x="665" y="3852"/>
                  <a:pt x="738" y="4038"/>
                </a:cubicBezTo>
                <a:cubicBezTo>
                  <a:pt x="756" y="4082"/>
                  <a:pt x="805" y="4221"/>
                  <a:pt x="850" y="4343"/>
                </a:cubicBezTo>
                <a:cubicBezTo>
                  <a:pt x="991" y="4720"/>
                  <a:pt x="1802" y="6846"/>
                  <a:pt x="1877" y="7037"/>
                </a:cubicBezTo>
                <a:cubicBezTo>
                  <a:pt x="1916" y="7136"/>
                  <a:pt x="2067" y="7536"/>
                  <a:pt x="2213" y="7923"/>
                </a:cubicBezTo>
                <a:cubicBezTo>
                  <a:pt x="2359" y="8310"/>
                  <a:pt x="2609" y="8981"/>
                  <a:pt x="2774" y="9412"/>
                </a:cubicBezTo>
                <a:cubicBezTo>
                  <a:pt x="2938" y="9844"/>
                  <a:pt x="3150" y="10395"/>
                  <a:pt x="3240" y="10638"/>
                </a:cubicBezTo>
                <a:cubicBezTo>
                  <a:pt x="3330" y="10882"/>
                  <a:pt x="3504" y="11352"/>
                  <a:pt x="3630" y="11684"/>
                </a:cubicBezTo>
                <a:cubicBezTo>
                  <a:pt x="3755" y="12016"/>
                  <a:pt x="3926" y="12467"/>
                  <a:pt x="4007" y="12688"/>
                </a:cubicBezTo>
                <a:cubicBezTo>
                  <a:pt x="4089" y="12909"/>
                  <a:pt x="4259" y="13361"/>
                  <a:pt x="4385" y="13693"/>
                </a:cubicBezTo>
                <a:cubicBezTo>
                  <a:pt x="4782" y="14740"/>
                  <a:pt x="4954" y="15231"/>
                  <a:pt x="4934" y="15292"/>
                </a:cubicBezTo>
                <a:cubicBezTo>
                  <a:pt x="4923" y="15325"/>
                  <a:pt x="4930" y="15392"/>
                  <a:pt x="4951" y="15438"/>
                </a:cubicBezTo>
                <a:cubicBezTo>
                  <a:pt x="5013" y="15574"/>
                  <a:pt x="4940" y="15669"/>
                  <a:pt x="4757" y="15701"/>
                </a:cubicBezTo>
                <a:cubicBezTo>
                  <a:pt x="4561" y="15736"/>
                  <a:pt x="4438" y="15802"/>
                  <a:pt x="4438" y="15867"/>
                </a:cubicBezTo>
                <a:cubicBezTo>
                  <a:pt x="4438" y="16036"/>
                  <a:pt x="4212" y="16283"/>
                  <a:pt x="4060" y="16283"/>
                </a:cubicBezTo>
                <a:cubicBezTo>
                  <a:pt x="4016" y="16283"/>
                  <a:pt x="3974" y="16333"/>
                  <a:pt x="3942" y="16421"/>
                </a:cubicBezTo>
                <a:cubicBezTo>
                  <a:pt x="3912" y="16506"/>
                  <a:pt x="3864" y="16565"/>
                  <a:pt x="3812" y="16581"/>
                </a:cubicBezTo>
                <a:cubicBezTo>
                  <a:pt x="3767" y="16594"/>
                  <a:pt x="3710" y="16650"/>
                  <a:pt x="3689" y="16705"/>
                </a:cubicBezTo>
                <a:cubicBezTo>
                  <a:pt x="3654" y="16794"/>
                  <a:pt x="3632" y="16809"/>
                  <a:pt x="3482" y="16809"/>
                </a:cubicBezTo>
                <a:cubicBezTo>
                  <a:pt x="3332" y="16809"/>
                  <a:pt x="3301" y="16821"/>
                  <a:pt x="3234" y="16927"/>
                </a:cubicBezTo>
                <a:cubicBezTo>
                  <a:pt x="3192" y="16993"/>
                  <a:pt x="3137" y="17052"/>
                  <a:pt x="3110" y="17052"/>
                </a:cubicBezTo>
                <a:cubicBezTo>
                  <a:pt x="3027" y="17052"/>
                  <a:pt x="3090" y="17286"/>
                  <a:pt x="3205" y="17405"/>
                </a:cubicBezTo>
                <a:cubicBezTo>
                  <a:pt x="3261" y="17463"/>
                  <a:pt x="3305" y="17532"/>
                  <a:pt x="3305" y="17557"/>
                </a:cubicBezTo>
                <a:cubicBezTo>
                  <a:pt x="3305" y="17613"/>
                  <a:pt x="3623" y="17996"/>
                  <a:pt x="4072" y="18485"/>
                </a:cubicBezTo>
                <a:cubicBezTo>
                  <a:pt x="4257" y="18687"/>
                  <a:pt x="4434" y="18909"/>
                  <a:pt x="4467" y="18984"/>
                </a:cubicBezTo>
                <a:cubicBezTo>
                  <a:pt x="4501" y="19058"/>
                  <a:pt x="4565" y="19144"/>
                  <a:pt x="4609" y="19171"/>
                </a:cubicBezTo>
                <a:cubicBezTo>
                  <a:pt x="4654" y="19198"/>
                  <a:pt x="4703" y="19249"/>
                  <a:pt x="4715" y="19289"/>
                </a:cubicBezTo>
                <a:cubicBezTo>
                  <a:pt x="4727" y="19328"/>
                  <a:pt x="4779" y="19373"/>
                  <a:pt x="4833" y="19386"/>
                </a:cubicBezTo>
                <a:cubicBezTo>
                  <a:pt x="4888" y="19398"/>
                  <a:pt x="4932" y="19428"/>
                  <a:pt x="4928" y="19455"/>
                </a:cubicBezTo>
                <a:cubicBezTo>
                  <a:pt x="4923" y="19481"/>
                  <a:pt x="4940" y="19503"/>
                  <a:pt x="4969" y="19503"/>
                </a:cubicBezTo>
                <a:cubicBezTo>
                  <a:pt x="4998" y="19503"/>
                  <a:pt x="5034" y="19547"/>
                  <a:pt x="5052" y="19600"/>
                </a:cubicBezTo>
                <a:cubicBezTo>
                  <a:pt x="5069" y="19653"/>
                  <a:pt x="5102" y="19710"/>
                  <a:pt x="5122" y="19725"/>
                </a:cubicBezTo>
                <a:cubicBezTo>
                  <a:pt x="5143" y="19740"/>
                  <a:pt x="5145" y="19766"/>
                  <a:pt x="5134" y="19787"/>
                </a:cubicBezTo>
                <a:cubicBezTo>
                  <a:pt x="5099" y="19855"/>
                  <a:pt x="5269" y="19975"/>
                  <a:pt x="5435" y="20002"/>
                </a:cubicBezTo>
                <a:cubicBezTo>
                  <a:pt x="5524" y="20017"/>
                  <a:pt x="5614" y="20054"/>
                  <a:pt x="5636" y="20085"/>
                </a:cubicBezTo>
                <a:cubicBezTo>
                  <a:pt x="5660" y="20119"/>
                  <a:pt x="5707" y="20134"/>
                  <a:pt x="5754" y="20120"/>
                </a:cubicBezTo>
                <a:cubicBezTo>
                  <a:pt x="5813" y="20102"/>
                  <a:pt x="5887" y="20142"/>
                  <a:pt x="6037" y="20279"/>
                </a:cubicBezTo>
                <a:cubicBezTo>
                  <a:pt x="6147" y="20380"/>
                  <a:pt x="6273" y="20507"/>
                  <a:pt x="6320" y="20563"/>
                </a:cubicBezTo>
                <a:cubicBezTo>
                  <a:pt x="6368" y="20619"/>
                  <a:pt x="6427" y="20667"/>
                  <a:pt x="6450" y="20667"/>
                </a:cubicBezTo>
                <a:cubicBezTo>
                  <a:pt x="6474" y="20667"/>
                  <a:pt x="6505" y="20692"/>
                  <a:pt x="6515" y="20722"/>
                </a:cubicBezTo>
                <a:cubicBezTo>
                  <a:pt x="6525" y="20754"/>
                  <a:pt x="6556" y="20768"/>
                  <a:pt x="6592" y="20757"/>
                </a:cubicBezTo>
                <a:cubicBezTo>
                  <a:pt x="6634" y="20744"/>
                  <a:pt x="6677" y="20778"/>
                  <a:pt x="6716" y="20847"/>
                </a:cubicBezTo>
                <a:cubicBezTo>
                  <a:pt x="6748" y="20904"/>
                  <a:pt x="6799" y="20951"/>
                  <a:pt x="6828" y="20951"/>
                </a:cubicBezTo>
                <a:cubicBezTo>
                  <a:pt x="6857" y="20951"/>
                  <a:pt x="6955" y="21007"/>
                  <a:pt x="7046" y="21076"/>
                </a:cubicBezTo>
                <a:cubicBezTo>
                  <a:pt x="7214" y="21202"/>
                  <a:pt x="7236" y="21255"/>
                  <a:pt x="7217" y="21505"/>
                </a:cubicBezTo>
                <a:lnTo>
                  <a:pt x="7211" y="21595"/>
                </a:lnTo>
                <a:lnTo>
                  <a:pt x="9070" y="21595"/>
                </a:lnTo>
                <a:cubicBezTo>
                  <a:pt x="10685" y="21595"/>
                  <a:pt x="10939" y="21585"/>
                  <a:pt x="10976" y="21533"/>
                </a:cubicBezTo>
                <a:cubicBezTo>
                  <a:pt x="11000" y="21499"/>
                  <a:pt x="11062" y="21470"/>
                  <a:pt x="11112" y="21470"/>
                </a:cubicBezTo>
                <a:cubicBezTo>
                  <a:pt x="11161" y="21470"/>
                  <a:pt x="11250" y="21443"/>
                  <a:pt x="11307" y="21408"/>
                </a:cubicBezTo>
                <a:cubicBezTo>
                  <a:pt x="11400" y="21350"/>
                  <a:pt x="11555" y="21312"/>
                  <a:pt x="11755" y="21304"/>
                </a:cubicBezTo>
                <a:cubicBezTo>
                  <a:pt x="11796" y="21302"/>
                  <a:pt x="11840" y="21279"/>
                  <a:pt x="11850" y="21249"/>
                </a:cubicBezTo>
                <a:cubicBezTo>
                  <a:pt x="11860" y="21218"/>
                  <a:pt x="11895" y="21193"/>
                  <a:pt x="11932" y="21193"/>
                </a:cubicBezTo>
                <a:cubicBezTo>
                  <a:pt x="11969" y="21193"/>
                  <a:pt x="12009" y="21174"/>
                  <a:pt x="12021" y="21152"/>
                </a:cubicBezTo>
                <a:cubicBezTo>
                  <a:pt x="12032" y="21130"/>
                  <a:pt x="12157" y="21111"/>
                  <a:pt x="12292" y="21110"/>
                </a:cubicBezTo>
                <a:cubicBezTo>
                  <a:pt x="12428" y="21110"/>
                  <a:pt x="12600" y="21092"/>
                  <a:pt x="12676" y="21069"/>
                </a:cubicBezTo>
                <a:cubicBezTo>
                  <a:pt x="12751" y="21045"/>
                  <a:pt x="12909" y="21001"/>
                  <a:pt x="13030" y="20972"/>
                </a:cubicBezTo>
                <a:cubicBezTo>
                  <a:pt x="13157" y="20941"/>
                  <a:pt x="13266" y="20891"/>
                  <a:pt x="13284" y="20854"/>
                </a:cubicBezTo>
                <a:cubicBezTo>
                  <a:pt x="13305" y="20810"/>
                  <a:pt x="13338" y="20795"/>
                  <a:pt x="13396" y="20812"/>
                </a:cubicBezTo>
                <a:cubicBezTo>
                  <a:pt x="13442" y="20826"/>
                  <a:pt x="13500" y="20816"/>
                  <a:pt x="13525" y="20792"/>
                </a:cubicBezTo>
                <a:cubicBezTo>
                  <a:pt x="13597" y="20722"/>
                  <a:pt x="13987" y="20590"/>
                  <a:pt x="14234" y="20549"/>
                </a:cubicBezTo>
                <a:cubicBezTo>
                  <a:pt x="14357" y="20529"/>
                  <a:pt x="14516" y="20481"/>
                  <a:pt x="14588" y="20445"/>
                </a:cubicBezTo>
                <a:cubicBezTo>
                  <a:pt x="14660" y="20410"/>
                  <a:pt x="14740" y="20393"/>
                  <a:pt x="14765" y="20404"/>
                </a:cubicBezTo>
                <a:cubicBezTo>
                  <a:pt x="14790" y="20415"/>
                  <a:pt x="14852" y="20386"/>
                  <a:pt x="14900" y="20341"/>
                </a:cubicBezTo>
                <a:cubicBezTo>
                  <a:pt x="14949" y="20297"/>
                  <a:pt x="15004" y="20271"/>
                  <a:pt x="15024" y="20286"/>
                </a:cubicBezTo>
                <a:cubicBezTo>
                  <a:pt x="15045" y="20301"/>
                  <a:pt x="15096" y="20301"/>
                  <a:pt x="15136" y="20279"/>
                </a:cubicBezTo>
                <a:cubicBezTo>
                  <a:pt x="15177" y="20257"/>
                  <a:pt x="15268" y="20217"/>
                  <a:pt x="15343" y="20189"/>
                </a:cubicBezTo>
                <a:cubicBezTo>
                  <a:pt x="15418" y="20161"/>
                  <a:pt x="15520" y="20107"/>
                  <a:pt x="15567" y="20071"/>
                </a:cubicBezTo>
                <a:cubicBezTo>
                  <a:pt x="15677" y="19989"/>
                  <a:pt x="15974" y="19865"/>
                  <a:pt x="16069" y="19864"/>
                </a:cubicBezTo>
                <a:cubicBezTo>
                  <a:pt x="16109" y="19863"/>
                  <a:pt x="16152" y="19834"/>
                  <a:pt x="16163" y="19801"/>
                </a:cubicBezTo>
                <a:cubicBezTo>
                  <a:pt x="16174" y="19768"/>
                  <a:pt x="16201" y="19746"/>
                  <a:pt x="16228" y="19746"/>
                </a:cubicBezTo>
                <a:cubicBezTo>
                  <a:pt x="16255" y="19746"/>
                  <a:pt x="16322" y="19717"/>
                  <a:pt x="16376" y="19683"/>
                </a:cubicBezTo>
                <a:cubicBezTo>
                  <a:pt x="16430" y="19650"/>
                  <a:pt x="16530" y="19615"/>
                  <a:pt x="16594" y="19600"/>
                </a:cubicBezTo>
                <a:cubicBezTo>
                  <a:pt x="16658" y="19586"/>
                  <a:pt x="16736" y="19538"/>
                  <a:pt x="16771" y="19496"/>
                </a:cubicBezTo>
                <a:cubicBezTo>
                  <a:pt x="16806" y="19455"/>
                  <a:pt x="16869" y="19420"/>
                  <a:pt x="16907" y="19420"/>
                </a:cubicBezTo>
                <a:cubicBezTo>
                  <a:pt x="16945" y="19420"/>
                  <a:pt x="16998" y="19407"/>
                  <a:pt x="17031" y="19386"/>
                </a:cubicBezTo>
                <a:cubicBezTo>
                  <a:pt x="17105" y="19338"/>
                  <a:pt x="17543" y="19143"/>
                  <a:pt x="17574" y="19143"/>
                </a:cubicBezTo>
                <a:cubicBezTo>
                  <a:pt x="17586" y="19143"/>
                  <a:pt x="17756" y="19048"/>
                  <a:pt x="17957" y="18935"/>
                </a:cubicBezTo>
                <a:cubicBezTo>
                  <a:pt x="18428" y="18672"/>
                  <a:pt x="18725" y="18509"/>
                  <a:pt x="18789" y="18478"/>
                </a:cubicBezTo>
                <a:cubicBezTo>
                  <a:pt x="18817" y="18465"/>
                  <a:pt x="18861" y="18441"/>
                  <a:pt x="18889" y="18423"/>
                </a:cubicBezTo>
                <a:cubicBezTo>
                  <a:pt x="19055" y="18314"/>
                  <a:pt x="19180" y="18257"/>
                  <a:pt x="19238" y="18257"/>
                </a:cubicBezTo>
                <a:cubicBezTo>
                  <a:pt x="19274" y="18257"/>
                  <a:pt x="19303" y="18227"/>
                  <a:pt x="19303" y="18194"/>
                </a:cubicBezTo>
                <a:cubicBezTo>
                  <a:pt x="19303" y="18162"/>
                  <a:pt x="19330" y="18121"/>
                  <a:pt x="19367" y="18097"/>
                </a:cubicBezTo>
                <a:cubicBezTo>
                  <a:pt x="19405" y="18074"/>
                  <a:pt x="19438" y="18063"/>
                  <a:pt x="19438" y="18077"/>
                </a:cubicBezTo>
                <a:cubicBezTo>
                  <a:pt x="19438" y="18090"/>
                  <a:pt x="19483" y="18061"/>
                  <a:pt x="19539" y="18014"/>
                </a:cubicBezTo>
                <a:cubicBezTo>
                  <a:pt x="19594" y="17968"/>
                  <a:pt x="19653" y="17940"/>
                  <a:pt x="19668" y="17945"/>
                </a:cubicBezTo>
                <a:cubicBezTo>
                  <a:pt x="19721" y="17963"/>
                  <a:pt x="19981" y="17729"/>
                  <a:pt x="19999" y="17647"/>
                </a:cubicBezTo>
                <a:cubicBezTo>
                  <a:pt x="20032" y="17497"/>
                  <a:pt x="20087" y="17615"/>
                  <a:pt x="20087" y="17834"/>
                </a:cubicBezTo>
                <a:cubicBezTo>
                  <a:pt x="20087" y="18041"/>
                  <a:pt x="20130" y="18143"/>
                  <a:pt x="20176" y="18056"/>
                </a:cubicBezTo>
                <a:cubicBezTo>
                  <a:pt x="20188" y="18033"/>
                  <a:pt x="20228" y="18014"/>
                  <a:pt x="20264" y="18014"/>
                </a:cubicBezTo>
                <a:cubicBezTo>
                  <a:pt x="20316" y="18014"/>
                  <a:pt x="20384" y="17880"/>
                  <a:pt x="20571" y="17419"/>
                </a:cubicBezTo>
                <a:cubicBezTo>
                  <a:pt x="20898" y="16613"/>
                  <a:pt x="20892" y="16624"/>
                  <a:pt x="20949" y="16622"/>
                </a:cubicBezTo>
                <a:cubicBezTo>
                  <a:pt x="20976" y="16621"/>
                  <a:pt x="20995" y="16601"/>
                  <a:pt x="20990" y="16574"/>
                </a:cubicBezTo>
                <a:cubicBezTo>
                  <a:pt x="20985" y="16547"/>
                  <a:pt x="21013" y="16510"/>
                  <a:pt x="21055" y="16491"/>
                </a:cubicBezTo>
                <a:cubicBezTo>
                  <a:pt x="21158" y="16444"/>
                  <a:pt x="21266" y="16302"/>
                  <a:pt x="21238" y="16248"/>
                </a:cubicBezTo>
                <a:cubicBezTo>
                  <a:pt x="21226" y="16225"/>
                  <a:pt x="21258" y="16175"/>
                  <a:pt x="21315" y="16137"/>
                </a:cubicBezTo>
                <a:cubicBezTo>
                  <a:pt x="21389" y="16087"/>
                  <a:pt x="21417" y="16040"/>
                  <a:pt x="21415" y="15964"/>
                </a:cubicBezTo>
                <a:cubicBezTo>
                  <a:pt x="21414" y="15907"/>
                  <a:pt x="21431" y="15825"/>
                  <a:pt x="21450" y="15784"/>
                </a:cubicBezTo>
                <a:cubicBezTo>
                  <a:pt x="21476" y="15731"/>
                  <a:pt x="21472" y="15685"/>
                  <a:pt x="21445" y="15632"/>
                </a:cubicBezTo>
                <a:cubicBezTo>
                  <a:pt x="21412" y="15569"/>
                  <a:pt x="21425" y="15539"/>
                  <a:pt x="21504" y="15459"/>
                </a:cubicBezTo>
                <a:cubicBezTo>
                  <a:pt x="21589" y="15371"/>
                  <a:pt x="21598" y="15339"/>
                  <a:pt x="21598" y="15085"/>
                </a:cubicBezTo>
                <a:cubicBezTo>
                  <a:pt x="21598" y="14835"/>
                  <a:pt x="21586" y="14807"/>
                  <a:pt x="21521" y="14787"/>
                </a:cubicBezTo>
                <a:cubicBezTo>
                  <a:pt x="21482" y="14775"/>
                  <a:pt x="21462" y="14741"/>
                  <a:pt x="21474" y="14718"/>
                </a:cubicBezTo>
                <a:cubicBezTo>
                  <a:pt x="21486" y="14694"/>
                  <a:pt x="21481" y="14647"/>
                  <a:pt x="21462" y="14607"/>
                </a:cubicBezTo>
                <a:cubicBezTo>
                  <a:pt x="21444" y="14566"/>
                  <a:pt x="21441" y="14511"/>
                  <a:pt x="21456" y="14482"/>
                </a:cubicBezTo>
                <a:cubicBezTo>
                  <a:pt x="21472" y="14453"/>
                  <a:pt x="21478" y="14393"/>
                  <a:pt x="21468" y="14351"/>
                </a:cubicBezTo>
                <a:cubicBezTo>
                  <a:pt x="21452" y="14280"/>
                  <a:pt x="21448" y="14275"/>
                  <a:pt x="21409" y="14337"/>
                </a:cubicBezTo>
                <a:cubicBezTo>
                  <a:pt x="21358" y="14419"/>
                  <a:pt x="21360" y="14429"/>
                  <a:pt x="20967" y="13672"/>
                </a:cubicBezTo>
                <a:cubicBezTo>
                  <a:pt x="20811" y="13373"/>
                  <a:pt x="20556" y="12873"/>
                  <a:pt x="20394" y="12564"/>
                </a:cubicBezTo>
                <a:cubicBezTo>
                  <a:pt x="20233" y="12254"/>
                  <a:pt x="19837" y="11503"/>
                  <a:pt x="19521" y="10895"/>
                </a:cubicBezTo>
                <a:cubicBezTo>
                  <a:pt x="19205" y="10286"/>
                  <a:pt x="18914" y="9725"/>
                  <a:pt x="18872" y="9648"/>
                </a:cubicBezTo>
                <a:cubicBezTo>
                  <a:pt x="18775" y="9469"/>
                  <a:pt x="18196" y="8353"/>
                  <a:pt x="17515" y="7037"/>
                </a:cubicBezTo>
                <a:cubicBezTo>
                  <a:pt x="17223" y="6473"/>
                  <a:pt x="16532" y="5141"/>
                  <a:pt x="15980" y="4079"/>
                </a:cubicBezTo>
                <a:cubicBezTo>
                  <a:pt x="15429" y="3018"/>
                  <a:pt x="14763" y="1744"/>
                  <a:pt x="14505" y="1247"/>
                </a:cubicBezTo>
                <a:cubicBezTo>
                  <a:pt x="13857" y="-5"/>
                  <a:pt x="13864" y="0"/>
                  <a:pt x="13797" y="0"/>
                </a:cubicBezTo>
                <a:close/>
              </a:path>
            </a:pathLst>
          </a:custGeom>
          <a:ln w="12700">
            <a:miter lim="400000"/>
          </a:ln>
        </p:spPr>
      </p:pic>
      <p:pic>
        <p:nvPicPr>
          <p:cNvPr id="100" name="pasted-image.tif"/>
          <p:cNvPicPr>
            <a:picLocks noChangeAspect="1"/>
          </p:cNvPicPr>
          <p:nvPr/>
        </p:nvPicPr>
        <p:blipFill>
          <a:blip r:embed="rId7">
            <a:extLst/>
          </a:blip>
          <a:stretch>
            <a:fillRect/>
          </a:stretch>
        </p:blipFill>
        <p:spPr>
          <a:xfrm>
            <a:off x="7090960" y="4599523"/>
            <a:ext cx="1893055" cy="1422968"/>
          </a:xfrm>
          <a:prstGeom prst="rect">
            <a:avLst/>
          </a:prstGeom>
          <a:ln w="12700">
            <a:miter lim="400000"/>
          </a:ln>
        </p:spPr>
      </p:pic>
      <p:sp>
        <p:nvSpPr>
          <p:cNvPr id="101" name="Shape 101"/>
          <p:cNvSpPr/>
          <p:nvPr/>
        </p:nvSpPr>
        <p:spPr>
          <a:xfrm>
            <a:off x="8217204" y="1372475"/>
            <a:ext cx="520193"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800">
                <a:latin typeface="Fira Sans SemiBold"/>
                <a:ea typeface="Fira Sans SemiBold"/>
                <a:cs typeface="Fira Sans SemiBold"/>
                <a:sym typeface="Fira Sans SemiBold"/>
              </a:defRPr>
            </a:lvl1pPr>
          </a:lstStyle>
          <a:p>
            <a:pPr/>
            <a:r>
              <a:t>CPU</a:t>
            </a:r>
          </a:p>
        </p:txBody>
      </p:sp>
      <p:sp>
        <p:nvSpPr>
          <p:cNvPr id="102" name="Shape 102"/>
          <p:cNvSpPr/>
          <p:nvPr/>
        </p:nvSpPr>
        <p:spPr>
          <a:xfrm>
            <a:off x="8209204" y="2985999"/>
            <a:ext cx="536195"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atin typeface="Fira Sans SemiBold"/>
                <a:ea typeface="Fira Sans SemiBold"/>
                <a:cs typeface="Fira Sans SemiBold"/>
                <a:sym typeface="Fira Sans SemiBold"/>
              </a:defRPr>
            </a:lvl1pPr>
          </a:lstStyle>
          <a:p>
            <a:pPr/>
            <a:r>
              <a:t>GPU</a:t>
            </a:r>
          </a:p>
        </p:txBody>
      </p:sp>
      <p:sp>
        <p:nvSpPr>
          <p:cNvPr id="103" name="Shape 103"/>
          <p:cNvSpPr/>
          <p:nvPr/>
        </p:nvSpPr>
        <p:spPr>
          <a:xfrm>
            <a:off x="8161198" y="4148223"/>
            <a:ext cx="632207"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atin typeface="Fira Sans SemiBold"/>
                <a:ea typeface="Fira Sans SemiBold"/>
                <a:cs typeface="Fira Sans SemiBold"/>
                <a:sym typeface="Fira Sans SemiBold"/>
              </a:defRPr>
            </a:lvl1pPr>
          </a:lstStyle>
          <a:p>
            <a:pPr/>
            <a:r>
              <a:t>FPGA</a:t>
            </a:r>
          </a:p>
        </p:txBody>
      </p:sp>
      <p:sp>
        <p:nvSpPr>
          <p:cNvPr id="104" name="Shape 104"/>
          <p:cNvSpPr/>
          <p:nvPr/>
        </p:nvSpPr>
        <p:spPr>
          <a:xfrm>
            <a:off x="5311195" y="5326838"/>
            <a:ext cx="1289204" cy="4216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sz="1800">
                <a:latin typeface="Fira Sans SemiBold"/>
                <a:ea typeface="Fira Sans SemiBold"/>
                <a:cs typeface="Fira Sans SemiBold"/>
                <a:sym typeface="Fira Sans SemiBold"/>
              </a:defRPr>
            </a:lvl1pPr>
          </a:lstStyle>
          <a:p>
            <a:pPr/>
            <a:r>
              <a:t>Accelerator</a:t>
            </a: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3" name="Shape 233"/>
          <p:cNvSpPr/>
          <p:nvPr/>
        </p:nvSpPr>
        <p:spPr>
          <a:xfrm>
            <a:off x="4941509" y="373380"/>
            <a:ext cx="3810001" cy="61112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234" name="Shape 23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35" name="Shape 235"/>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236" name="Shape 236"/>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237" name="Shape 237"/>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238" name="pasted-image.pdf"/>
          <p:cNvPicPr>
            <a:picLocks noChangeAspect="1"/>
          </p:cNvPicPr>
          <p:nvPr/>
        </p:nvPicPr>
        <p:blipFill>
          <a:blip r:embed="rId2">
            <a:extLst/>
          </a:blip>
          <a:srcRect l="26721" t="8109" r="14973" b="67331"/>
          <a:stretch>
            <a:fillRect/>
          </a:stretch>
        </p:blipFill>
        <p:spPr>
          <a:xfrm>
            <a:off x="142157" y="3145731"/>
            <a:ext cx="4106767" cy="2446519"/>
          </a:xfrm>
          <a:prstGeom prst="rect">
            <a:avLst/>
          </a:prstGeom>
          <a:ln w="12700">
            <a:miter lim="400000"/>
          </a:ln>
        </p:spPr>
      </p:pic>
      <p:pic>
        <p:nvPicPr>
          <p:cNvPr id="239" name="pasted-image.pdf"/>
          <p:cNvPicPr>
            <a:picLocks noChangeAspect="1"/>
          </p:cNvPicPr>
          <p:nvPr/>
        </p:nvPicPr>
        <p:blipFill>
          <a:blip r:embed="rId3">
            <a:extLst/>
          </a:blip>
          <a:srcRect l="30604" t="38488" r="46333" b="58219"/>
          <a:stretch>
            <a:fillRect/>
          </a:stretch>
        </p:blipFill>
        <p:spPr>
          <a:xfrm>
            <a:off x="707194" y="904969"/>
            <a:ext cx="2968394" cy="599303"/>
          </a:xfrm>
          <a:prstGeom prst="rect">
            <a:avLst/>
          </a:prstGeom>
          <a:ln w="12700">
            <a:miter lim="400000"/>
          </a:ln>
        </p:spPr>
      </p:pic>
      <p:sp>
        <p:nvSpPr>
          <p:cNvPr id="240" name="Shape 240"/>
          <p:cNvSpPr/>
          <p:nvPr/>
        </p:nvSpPr>
        <p:spPr>
          <a:xfrm flipH="1">
            <a:off x="1247357" y="1698234"/>
            <a:ext cx="1" cy="1161999"/>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41" name="Shape 241"/>
          <p:cNvSpPr/>
          <p:nvPr/>
        </p:nvSpPr>
        <p:spPr>
          <a:xfrm flipV="1">
            <a:off x="3089943" y="1434380"/>
            <a:ext cx="1430597" cy="1430597"/>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42" name="Shape 242"/>
          <p:cNvSpPr/>
          <p:nvPr/>
        </p:nvSpPr>
        <p:spPr>
          <a:xfrm>
            <a:off x="319748" y="1916751"/>
            <a:ext cx="1855217"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243" name="Shape 243"/>
          <p:cNvSpPr/>
          <p:nvPr/>
        </p:nvSpPr>
        <p:spPr>
          <a:xfrm>
            <a:off x="2517269" y="1916751"/>
            <a:ext cx="2354784"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
        <p:nvSpPr>
          <p:cNvPr id="244" name="Shape 244"/>
          <p:cNvSpPr/>
          <p:nvPr>
            <p:ph type="title"/>
          </p:nvPr>
        </p:nvSpPr>
        <p:spPr>
          <a:xfrm>
            <a:off x="-1445343" y="258772"/>
            <a:ext cx="7485063" cy="912813"/>
          </a:xfrm>
          <a:prstGeom prst="rect">
            <a:avLst/>
          </a:prstGeom>
        </p:spPr>
        <p:txBody>
          <a:bodyPr/>
          <a:lstStyle/>
          <a:p>
            <a:pPr/>
            <a:r>
              <a:t>Walkthrough</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46" name="Shape 246"/>
          <p:cNvSpPr/>
          <p:nvPr/>
        </p:nvSpPr>
        <p:spPr>
          <a:xfrm>
            <a:off x="4941509" y="373380"/>
            <a:ext cx="3810001" cy="6111241"/>
          </a:xfrm>
          <a:prstGeom prst="rect">
            <a:avLst/>
          </a:prstGeom>
          <a:ln w="25400">
            <a:solidFill>
              <a:srgbClr val="000000">
                <a:alpha val="25000"/>
              </a:srgbClr>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247" name="Shape 2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48" name="Shape 248"/>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249" name="Shape 249"/>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250" name="Shape 250"/>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251" name="pasted-image.pdf"/>
          <p:cNvPicPr>
            <a:picLocks noChangeAspect="1"/>
          </p:cNvPicPr>
          <p:nvPr/>
        </p:nvPicPr>
        <p:blipFill>
          <a:blip r:embed="rId2">
            <a:extLst/>
          </a:blip>
          <a:srcRect l="26721" t="8109" r="14973" b="67331"/>
          <a:stretch>
            <a:fillRect/>
          </a:stretch>
        </p:blipFill>
        <p:spPr>
          <a:xfrm>
            <a:off x="142157" y="3145731"/>
            <a:ext cx="4106767" cy="2446519"/>
          </a:xfrm>
          <a:prstGeom prst="rect">
            <a:avLst/>
          </a:prstGeom>
          <a:ln w="12700">
            <a:miter lim="400000"/>
          </a:ln>
        </p:spPr>
      </p:pic>
      <p:pic>
        <p:nvPicPr>
          <p:cNvPr id="252" name="pasted-image.pdf"/>
          <p:cNvPicPr>
            <a:picLocks noChangeAspect="1"/>
          </p:cNvPicPr>
          <p:nvPr/>
        </p:nvPicPr>
        <p:blipFill>
          <a:blip r:embed="rId3">
            <a:alphaModFix amt="25000"/>
            <a:extLst/>
          </a:blip>
          <a:srcRect l="30604" t="38488" r="46333" b="58219"/>
          <a:stretch>
            <a:fillRect/>
          </a:stretch>
        </p:blipFill>
        <p:spPr>
          <a:xfrm>
            <a:off x="707194" y="904969"/>
            <a:ext cx="2968394" cy="599303"/>
          </a:xfrm>
          <a:prstGeom prst="rect">
            <a:avLst/>
          </a:prstGeom>
          <a:ln w="12700">
            <a:miter lim="400000"/>
          </a:ln>
        </p:spPr>
      </p:pic>
      <p:sp>
        <p:nvSpPr>
          <p:cNvPr id="253" name="Shape 253"/>
          <p:cNvSpPr/>
          <p:nvPr/>
        </p:nvSpPr>
        <p:spPr>
          <a:xfrm flipH="1">
            <a:off x="1247357" y="1698234"/>
            <a:ext cx="1" cy="1161999"/>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54" name="Shape 254"/>
          <p:cNvSpPr/>
          <p:nvPr/>
        </p:nvSpPr>
        <p:spPr>
          <a:xfrm flipV="1">
            <a:off x="3089943" y="1434380"/>
            <a:ext cx="1430597" cy="1430597"/>
          </a:xfrm>
          <a:prstGeom prst="line">
            <a:avLst/>
          </a:prstGeom>
          <a:ln w="50800">
            <a:solidFill>
              <a:srgbClr val="000000">
                <a:alpha val="25000"/>
              </a:srgbClr>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255" name="Shape 255"/>
          <p:cNvSpPr/>
          <p:nvPr/>
        </p:nvSpPr>
        <p:spPr>
          <a:xfrm>
            <a:off x="319748" y="1916751"/>
            <a:ext cx="1855217"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256" name="Shape 256"/>
          <p:cNvSpPr/>
          <p:nvPr/>
        </p:nvSpPr>
        <p:spPr>
          <a:xfrm>
            <a:off x="2517269" y="1916751"/>
            <a:ext cx="2354784" cy="447041"/>
          </a:xfrm>
          <a:prstGeom prst="rect">
            <a:avLst/>
          </a:prstGeom>
          <a:solidFill>
            <a:schemeClr val="accent3">
              <a:lumOff val="44000"/>
              <a:alpha val="25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
        <p:nvSpPr>
          <p:cNvPr id="257" name="Shape 257"/>
          <p:cNvSpPr/>
          <p:nvPr>
            <p:ph type="title"/>
          </p:nvPr>
        </p:nvSpPr>
        <p:spPr>
          <a:xfrm>
            <a:off x="-1445343" y="258772"/>
            <a:ext cx="7485063" cy="912813"/>
          </a:xfrm>
          <a:prstGeom prst="rect">
            <a:avLst/>
          </a:prstGeom>
        </p:spPr>
        <p:txBody>
          <a:bodyPr/>
          <a:lstStyle/>
          <a:p>
            <a:pPr/>
            <a:r>
              <a:t>Walkthrough</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9" name="Shape 259"/>
          <p:cNvSpPr/>
          <p:nvPr>
            <p:ph type="body" idx="1"/>
          </p:nvPr>
        </p:nvSpPr>
        <p:spPr>
          <a:xfrm>
            <a:off x="827087" y="812800"/>
            <a:ext cx="7485063" cy="5156200"/>
          </a:xfrm>
          <a:prstGeom prst="rect">
            <a:avLst/>
          </a:prstGeom>
        </p:spPr>
        <p:txBody>
          <a:bodyPr/>
          <a:lstStyle/>
          <a:p>
            <a:pPr/>
            <a:r>
              <a:t>Provably correct rewrite rules</a:t>
            </a:r>
          </a:p>
          <a:p>
            <a:pPr/>
            <a:r>
              <a:t>Express algorithmic implementation choices</a:t>
            </a:r>
          </a:p>
        </p:txBody>
      </p:sp>
      <p:sp>
        <p:nvSpPr>
          <p:cNvPr id="260" name="Shape 26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61" name="Shape 261"/>
          <p:cNvSpPr/>
          <p:nvPr>
            <p:ph type="title"/>
          </p:nvPr>
        </p:nvSpPr>
        <p:spPr>
          <a:xfrm>
            <a:off x="827087" y="153987"/>
            <a:ext cx="7485063" cy="912813"/>
          </a:xfrm>
          <a:prstGeom prst="rect">
            <a:avLst/>
          </a:prstGeom>
        </p:spPr>
        <p:txBody>
          <a:bodyPr/>
          <a:lstStyle/>
          <a:p>
            <a:pPr/>
            <a:r>
              <a:t>② Algorithmic Rewrite Rules</a:t>
            </a:r>
          </a:p>
        </p:txBody>
      </p:sp>
      <p:grpSp>
        <p:nvGrpSpPr>
          <p:cNvPr id="264" name="Group 264"/>
          <p:cNvGrpSpPr/>
          <p:nvPr/>
        </p:nvGrpSpPr>
        <p:grpSpPr>
          <a:xfrm>
            <a:off x="526465" y="2501013"/>
            <a:ext cx="4286835" cy="713448"/>
            <a:chOff x="0" y="0"/>
            <a:chExt cx="4286834" cy="713446"/>
          </a:xfrm>
        </p:grpSpPr>
        <p:pic>
          <p:nvPicPr>
            <p:cNvPr id="262" name="pasted-image.pdf"/>
            <p:cNvPicPr>
              <a:picLocks noChangeAspect="1"/>
            </p:cNvPicPr>
            <p:nvPr/>
          </p:nvPicPr>
          <p:blipFill>
            <a:blip r:embed="rId2">
              <a:extLst/>
            </a:blip>
            <a:stretch>
              <a:fillRect/>
            </a:stretch>
          </p:blipFill>
          <p:spPr>
            <a:xfrm>
              <a:off x="400634" y="395946"/>
              <a:ext cx="3886201" cy="317501"/>
            </a:xfrm>
            <a:prstGeom prst="rect">
              <a:avLst/>
            </a:prstGeom>
            <a:ln w="12700" cap="flat">
              <a:noFill/>
              <a:miter lim="400000"/>
            </a:ln>
            <a:effectLst/>
          </p:spPr>
        </p:pic>
        <p:sp>
          <p:nvSpPr>
            <p:cNvPr id="263" name="Shape 263"/>
            <p:cNvSpPr/>
            <p:nvPr/>
          </p:nvSpPr>
          <p:spPr>
            <a:xfrm>
              <a:off x="0" y="0"/>
              <a:ext cx="2341677"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Map fusion rule:</a:t>
              </a:r>
            </a:p>
          </p:txBody>
        </p:sp>
      </p:grpSp>
      <p:pic>
        <p:nvPicPr>
          <p:cNvPr id="265" name="pasted-image.pdf"/>
          <p:cNvPicPr>
            <a:picLocks noChangeAspect="1"/>
          </p:cNvPicPr>
          <p:nvPr/>
        </p:nvPicPr>
        <p:blipFill>
          <a:blip r:embed="rId3">
            <a:extLst/>
          </a:blip>
          <a:stretch>
            <a:fillRect/>
          </a:stretch>
        </p:blipFill>
        <p:spPr>
          <a:xfrm>
            <a:off x="927100" y="3746648"/>
            <a:ext cx="5397500" cy="292101"/>
          </a:xfrm>
          <a:prstGeom prst="rect">
            <a:avLst/>
          </a:prstGeom>
          <a:ln w="12700">
            <a:miter lim="400000"/>
          </a:ln>
        </p:spPr>
      </p:pic>
      <p:grpSp>
        <p:nvGrpSpPr>
          <p:cNvPr id="269" name="Group 269"/>
          <p:cNvGrpSpPr/>
          <p:nvPr/>
        </p:nvGrpSpPr>
        <p:grpSpPr>
          <a:xfrm>
            <a:off x="927100" y="4268175"/>
            <a:ext cx="7264400" cy="1106555"/>
            <a:chOff x="0" y="0"/>
            <a:chExt cx="7264400" cy="1106553"/>
          </a:xfrm>
        </p:grpSpPr>
        <p:pic>
          <p:nvPicPr>
            <p:cNvPr id="266" name="pasted-image.pdf"/>
            <p:cNvPicPr>
              <a:picLocks noChangeAspect="1"/>
            </p:cNvPicPr>
            <p:nvPr/>
          </p:nvPicPr>
          <p:blipFill>
            <a:blip r:embed="rId4">
              <a:extLst/>
            </a:blip>
            <a:stretch>
              <a:fillRect/>
            </a:stretch>
          </p:blipFill>
          <p:spPr>
            <a:xfrm>
              <a:off x="0" y="789053"/>
              <a:ext cx="5791200" cy="317501"/>
            </a:xfrm>
            <a:prstGeom prst="rect">
              <a:avLst/>
            </a:prstGeom>
            <a:ln w="12700" cap="flat">
              <a:noFill/>
              <a:miter lim="400000"/>
            </a:ln>
            <a:effectLst/>
          </p:spPr>
        </p:pic>
        <p:pic>
          <p:nvPicPr>
            <p:cNvPr id="267" name="pasted-image.pdf"/>
            <p:cNvPicPr>
              <a:picLocks noChangeAspect="1"/>
            </p:cNvPicPr>
            <p:nvPr/>
          </p:nvPicPr>
          <p:blipFill>
            <a:blip r:embed="rId5">
              <a:extLst/>
            </a:blip>
            <a:stretch>
              <a:fillRect/>
            </a:stretch>
          </p:blipFill>
          <p:spPr>
            <a:xfrm>
              <a:off x="0" y="0"/>
              <a:ext cx="5588000" cy="292100"/>
            </a:xfrm>
            <a:prstGeom prst="rect">
              <a:avLst/>
            </a:prstGeom>
            <a:ln w="12700" cap="flat">
              <a:noFill/>
              <a:miter lim="400000"/>
            </a:ln>
            <a:effectLst/>
          </p:spPr>
        </p:pic>
        <p:pic>
          <p:nvPicPr>
            <p:cNvPr id="268" name="pasted-image.pdf"/>
            <p:cNvPicPr>
              <a:picLocks noChangeAspect="1"/>
            </p:cNvPicPr>
            <p:nvPr/>
          </p:nvPicPr>
          <p:blipFill>
            <a:blip r:embed="rId6">
              <a:extLst/>
            </a:blip>
            <a:stretch>
              <a:fillRect/>
            </a:stretch>
          </p:blipFill>
          <p:spPr>
            <a:xfrm>
              <a:off x="0" y="388176"/>
              <a:ext cx="7264400" cy="317501"/>
            </a:xfrm>
            <a:prstGeom prst="rect">
              <a:avLst/>
            </a:prstGeom>
            <a:ln w="12700" cap="flat">
              <a:noFill/>
              <a:miter lim="400000"/>
            </a:ln>
            <a:effectLst/>
          </p:spPr>
        </p:pic>
      </p:grpSp>
      <p:sp>
        <p:nvSpPr>
          <p:cNvPr id="270" name="Shape 270"/>
          <p:cNvSpPr/>
          <p:nvPr/>
        </p:nvSpPr>
        <p:spPr>
          <a:xfrm>
            <a:off x="541509" y="3357879"/>
            <a:ext cx="1968298"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Reduce rules:</a:t>
            </a:r>
          </a:p>
        </p:txBody>
      </p:sp>
      <p:grpSp>
        <p:nvGrpSpPr>
          <p:cNvPr id="273" name="Group 273"/>
          <p:cNvGrpSpPr/>
          <p:nvPr/>
        </p:nvGrpSpPr>
        <p:grpSpPr>
          <a:xfrm>
            <a:off x="536480" y="1584960"/>
            <a:ext cx="5330920" cy="792512"/>
            <a:chOff x="0" y="0"/>
            <a:chExt cx="5330919" cy="792511"/>
          </a:xfrm>
        </p:grpSpPr>
        <p:pic>
          <p:nvPicPr>
            <p:cNvPr id="271" name="pasted-image.pdf"/>
            <p:cNvPicPr>
              <a:picLocks noChangeAspect="1"/>
            </p:cNvPicPr>
            <p:nvPr/>
          </p:nvPicPr>
          <p:blipFill>
            <a:blip r:embed="rId7">
              <a:extLst/>
            </a:blip>
            <a:stretch>
              <a:fillRect/>
            </a:stretch>
          </p:blipFill>
          <p:spPr>
            <a:xfrm>
              <a:off x="390619" y="475011"/>
              <a:ext cx="4940301" cy="317501"/>
            </a:xfrm>
            <a:prstGeom prst="rect">
              <a:avLst/>
            </a:prstGeom>
            <a:ln w="12700" cap="flat">
              <a:noFill/>
              <a:miter lim="400000"/>
            </a:ln>
            <a:effectLst/>
          </p:spPr>
        </p:pic>
        <p:sp>
          <p:nvSpPr>
            <p:cNvPr id="272" name="Shape 272"/>
            <p:cNvSpPr/>
            <p:nvPr/>
          </p:nvSpPr>
          <p:spPr>
            <a:xfrm>
              <a:off x="0" y="0"/>
              <a:ext cx="2087169"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Split-join rule:</a:t>
              </a:r>
            </a:p>
          </p:txBody>
        </p:sp>
      </p:gr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75" name="Shape 275"/>
          <p:cNvSpPr/>
          <p:nvPr/>
        </p:nvSpPr>
        <p:spPr>
          <a:xfrm>
            <a:off x="-228600" y="5900420"/>
            <a:ext cx="2952750" cy="1270001"/>
          </a:xfrm>
          <a:prstGeom prst="rect">
            <a:avLst/>
          </a:prstGeom>
          <a:solidFill>
            <a:schemeClr val="accent3">
              <a:lumOff val="44000"/>
            </a:schemeClr>
          </a:solidFill>
          <a:ln w="12700">
            <a:miter lim="400000"/>
          </a:ln>
        </p:spPr>
        <p:txBody>
          <a:bodyPr lIns="45719" rIns="45719"/>
          <a:lstStyle/>
          <a:p>
            <a:pPr>
              <a:defRPr>
                <a:latin typeface="Arial"/>
                <a:ea typeface="Arial"/>
                <a:cs typeface="Arial"/>
                <a:sym typeface="Arial"/>
              </a:defRPr>
            </a:pPr>
          </a:p>
        </p:txBody>
      </p:sp>
      <p:sp>
        <p:nvSpPr>
          <p:cNvPr id="276" name="Shape 276"/>
          <p:cNvSpPr/>
          <p:nvPr/>
        </p:nvSpPr>
        <p:spPr>
          <a:xfrm>
            <a:off x="5385461" y="4283332"/>
            <a:ext cx="785570" cy="150541"/>
          </a:xfrm>
          <a:prstGeom prst="rect">
            <a:avLst/>
          </a:prstGeom>
          <a:solidFill>
            <a:srgbClr val="FE5951"/>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277" name="Shape 277"/>
          <p:cNvSpPr/>
          <p:nvPr/>
        </p:nvSpPr>
        <p:spPr>
          <a:xfrm>
            <a:off x="5655307" y="2777850"/>
            <a:ext cx="790733" cy="250033"/>
          </a:xfrm>
          <a:prstGeom prst="ellipse">
            <a:avLst/>
          </a:prstGeom>
          <a:ln w="12700">
            <a:solidFill>
              <a:srgbClr val="0365C0"/>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278" name="regTiling.pdf"/>
          <p:cNvPicPr>
            <a:picLocks noChangeAspect="1"/>
          </p:cNvPicPr>
          <p:nvPr/>
        </p:nvPicPr>
        <p:blipFill>
          <a:blip r:embed="rId3">
            <a:extLst/>
          </a:blip>
          <a:stretch>
            <a:fillRect/>
          </a:stretch>
        </p:blipFill>
        <p:spPr>
          <a:xfrm>
            <a:off x="383891" y="1543059"/>
            <a:ext cx="2988187" cy="3343490"/>
          </a:xfrm>
          <a:prstGeom prst="rect">
            <a:avLst/>
          </a:prstGeom>
          <a:ln w="3175">
            <a:miter lim="400000"/>
          </a:ln>
        </p:spPr>
      </p:pic>
      <p:pic>
        <p:nvPicPr>
          <p:cNvPr id="279" name="pasted-image.pdf"/>
          <p:cNvPicPr>
            <a:picLocks noChangeAspect="1"/>
          </p:cNvPicPr>
          <p:nvPr/>
        </p:nvPicPr>
        <p:blipFill>
          <a:blip r:embed="rId4">
            <a:extLst/>
          </a:blip>
          <a:stretch>
            <a:fillRect/>
          </a:stretch>
        </p:blipFill>
        <p:spPr>
          <a:xfrm>
            <a:off x="1969054" y="3380801"/>
            <a:ext cx="2160985" cy="1955602"/>
          </a:xfrm>
          <a:prstGeom prst="rect">
            <a:avLst/>
          </a:prstGeom>
          <a:ln w="3175">
            <a:miter lim="400000"/>
          </a:ln>
        </p:spPr>
      </p:pic>
      <p:pic>
        <p:nvPicPr>
          <p:cNvPr id="280" name="pasted-image.pdf"/>
          <p:cNvPicPr>
            <a:picLocks noChangeAspect="1"/>
          </p:cNvPicPr>
          <p:nvPr/>
        </p:nvPicPr>
        <p:blipFill>
          <a:blip r:embed="rId5">
            <a:extLst/>
          </a:blip>
          <a:stretch>
            <a:fillRect/>
          </a:stretch>
        </p:blipFill>
        <p:spPr>
          <a:xfrm>
            <a:off x="668012" y="5464062"/>
            <a:ext cx="2419946" cy="1053705"/>
          </a:xfrm>
          <a:prstGeom prst="rect">
            <a:avLst/>
          </a:prstGeom>
          <a:ln w="3175">
            <a:miter lim="400000"/>
          </a:ln>
        </p:spPr>
      </p:pic>
      <p:sp>
        <p:nvSpPr>
          <p:cNvPr id="281" name="Shape 2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82" name="Shape 282"/>
          <p:cNvSpPr/>
          <p:nvPr/>
        </p:nvSpPr>
        <p:spPr>
          <a:xfrm>
            <a:off x="3305642" y="1729005"/>
            <a:ext cx="227928" cy="592139"/>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3400">
                <a:latin typeface="Helvetica Light"/>
                <a:ea typeface="Helvetica Light"/>
                <a:cs typeface="Helvetica Light"/>
                <a:sym typeface="Helvetica Light"/>
              </a:defRPr>
            </a:lvl1pPr>
          </a:lstStyle>
          <a:p>
            <a:pPr/>
            <a:r>
              <a:t>}</a:t>
            </a:r>
          </a:p>
        </p:txBody>
      </p:sp>
      <p:sp>
        <p:nvSpPr>
          <p:cNvPr id="283" name="Shape 283"/>
          <p:cNvSpPr/>
          <p:nvPr/>
        </p:nvSpPr>
        <p:spPr>
          <a:xfrm>
            <a:off x="3504618" y="1951133"/>
            <a:ext cx="821755" cy="2365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1100">
                <a:latin typeface="Helvetica Light"/>
                <a:ea typeface="Helvetica Light"/>
                <a:cs typeface="Helvetica Light"/>
                <a:sym typeface="Helvetica Light"/>
              </a:defRPr>
            </a:lvl1pPr>
          </a:lstStyle>
          <a:p>
            <a:pPr/>
            <a:r>
              <a:t>blockFactor</a:t>
            </a:r>
          </a:p>
        </p:txBody>
      </p:sp>
      <p:pic>
        <p:nvPicPr>
          <p:cNvPr id="284" name="pasted-image.pdf"/>
          <p:cNvPicPr>
            <a:picLocks noChangeAspect="1"/>
          </p:cNvPicPr>
          <p:nvPr/>
        </p:nvPicPr>
        <p:blipFill>
          <a:blip r:embed="rId6">
            <a:extLst/>
          </a:blip>
          <a:stretch>
            <a:fillRect/>
          </a:stretch>
        </p:blipFill>
        <p:spPr>
          <a:xfrm>
            <a:off x="4572000" y="1944386"/>
            <a:ext cx="4269991" cy="4355859"/>
          </a:xfrm>
          <a:prstGeom prst="rect">
            <a:avLst/>
          </a:prstGeom>
          <a:ln w="3175">
            <a:miter lim="400000"/>
          </a:ln>
        </p:spPr>
      </p:pic>
      <p:sp>
        <p:nvSpPr>
          <p:cNvPr id="285" name="Shape 285"/>
          <p:cNvSpPr/>
          <p:nvPr/>
        </p:nvSpPr>
        <p:spPr>
          <a:xfrm>
            <a:off x="3483477" y="1917597"/>
            <a:ext cx="864037" cy="312101"/>
          </a:xfrm>
          <a:prstGeom prst="ellipse">
            <a:avLst/>
          </a:prstGeom>
          <a:ln w="12700">
            <a:solidFill>
              <a:srgbClr val="0365C0"/>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286" name="Shape 286"/>
          <p:cNvSpPr/>
          <p:nvPr/>
        </p:nvSpPr>
        <p:spPr>
          <a:xfrm>
            <a:off x="6715924" y="4412180"/>
            <a:ext cx="790733" cy="232173"/>
          </a:xfrm>
          <a:prstGeom prst="ellipse">
            <a:avLst/>
          </a:prstGeom>
          <a:ln w="12700">
            <a:solidFill>
              <a:srgbClr val="0365C0"/>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287" name="Shape 287"/>
          <p:cNvSpPr/>
          <p:nvPr>
            <p:ph type="title"/>
          </p:nvPr>
        </p:nvSpPr>
        <p:spPr>
          <a:xfrm>
            <a:off x="829468" y="179387"/>
            <a:ext cx="7669611" cy="1053704"/>
          </a:xfrm>
          <a:prstGeom prst="rect">
            <a:avLst/>
          </a:prstGeom>
        </p:spPr>
        <p:txBody>
          <a:bodyPr/>
          <a:lstStyle/>
          <a:p>
            <a:pPr/>
            <a:r>
              <a:t>② Optimizations Expressed using Rewrite Rules Register Blocking</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285"/>
                                        </p:tgtEl>
                                        <p:attrNameLst>
                                          <p:attrName>style.visibility</p:attrName>
                                        </p:attrNameLst>
                                      </p:cBhvr>
                                      <p:to>
                                        <p:strVal val="visible"/>
                                      </p:to>
                                    </p:set>
                                    <p:anim calcmode="lin" valueType="num">
                                      <p:cBhvr>
                                        <p:cTn id="7" dur="500" fill="hold"/>
                                        <p:tgtEl>
                                          <p:spTgt spid="285"/>
                                        </p:tgtEl>
                                        <p:attrNameLst>
                                          <p:attrName>ppt_w</p:attrName>
                                        </p:attrNameLst>
                                      </p:cBhvr>
                                      <p:tavLst>
                                        <p:tav tm="0">
                                          <p:val>
                                            <p:fltVal val="0"/>
                                          </p:val>
                                        </p:tav>
                                        <p:tav tm="100000">
                                          <p:val>
                                            <p:strVal val="#ppt_w"/>
                                          </p:val>
                                        </p:tav>
                                      </p:tavLst>
                                    </p:anim>
                                    <p:anim calcmode="lin" valueType="num">
                                      <p:cBhvr>
                                        <p:cTn id="8" dur="500" fill="hold"/>
                                        <p:tgtEl>
                                          <p:spTgt spid="28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77"/>
                                        </p:tgtEl>
                                        <p:attrNameLst>
                                          <p:attrName>style.visibility</p:attrName>
                                        </p:attrNameLst>
                                      </p:cBhvr>
                                      <p:to>
                                        <p:strVal val="visible"/>
                                      </p:to>
                                    </p:set>
                                    <p:anim calcmode="lin" valueType="num">
                                      <p:cBhvr>
                                        <p:cTn id="12" dur="500" fill="hold"/>
                                        <p:tgtEl>
                                          <p:spTgt spid="277"/>
                                        </p:tgtEl>
                                        <p:attrNameLst>
                                          <p:attrName>ppt_w</p:attrName>
                                        </p:attrNameLst>
                                      </p:cBhvr>
                                      <p:tavLst>
                                        <p:tav tm="0">
                                          <p:val>
                                            <p:fltVal val="0"/>
                                          </p:val>
                                        </p:tav>
                                        <p:tav tm="100000">
                                          <p:val>
                                            <p:strVal val="#ppt_w"/>
                                          </p:val>
                                        </p:tav>
                                      </p:tavLst>
                                    </p:anim>
                                    <p:anim calcmode="lin" valueType="num">
                                      <p:cBhvr>
                                        <p:cTn id="13" dur="500" fill="hold"/>
                                        <p:tgtEl>
                                          <p:spTgt spid="27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286"/>
                                        </p:tgtEl>
                                        <p:attrNameLst>
                                          <p:attrName>style.visibility</p:attrName>
                                        </p:attrNameLst>
                                      </p:cBhvr>
                                      <p:to>
                                        <p:strVal val="visible"/>
                                      </p:to>
                                    </p:set>
                                    <p:anim calcmode="lin" valueType="num">
                                      <p:cBhvr>
                                        <p:cTn id="17" dur="500" fill="hold"/>
                                        <p:tgtEl>
                                          <p:spTgt spid="286"/>
                                        </p:tgtEl>
                                        <p:attrNameLst>
                                          <p:attrName>ppt_w</p:attrName>
                                        </p:attrNameLst>
                                      </p:cBhvr>
                                      <p:tavLst>
                                        <p:tav tm="0">
                                          <p:val>
                                            <p:fltVal val="0"/>
                                          </p:val>
                                        </p:tav>
                                        <p:tav tm="100000">
                                          <p:val>
                                            <p:strVal val="#ppt_w"/>
                                          </p:val>
                                        </p:tav>
                                      </p:tavLst>
                                    </p:anim>
                                    <p:anim calcmode="lin" valueType="num">
                                      <p:cBhvr>
                                        <p:cTn id="18" dur="500" fill="hold"/>
                                        <p:tgtEl>
                                          <p:spTgt spid="286"/>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16" presetID="23" grpId="4" fill="hold">
                                  <p:stCondLst>
                                    <p:cond delay="0"/>
                                  </p:stCondLst>
                                  <p:iterate type="el" backwards="0">
                                    <p:tmAbs val="0"/>
                                  </p:iterate>
                                  <p:childTnLst>
                                    <p:set>
                                      <p:cBhvr>
                                        <p:cTn id="22" fill="hold"/>
                                        <p:tgtEl>
                                          <p:spTgt spid="276"/>
                                        </p:tgtEl>
                                        <p:attrNameLst>
                                          <p:attrName>style.visibility</p:attrName>
                                        </p:attrNameLst>
                                      </p:cBhvr>
                                      <p:to>
                                        <p:strVal val="visible"/>
                                      </p:to>
                                    </p:set>
                                    <p:anim calcmode="lin" valueType="num">
                                      <p:cBhvr>
                                        <p:cTn id="23" dur="500" fill="hold"/>
                                        <p:tgtEl>
                                          <p:spTgt spid="276"/>
                                        </p:tgtEl>
                                        <p:attrNameLst>
                                          <p:attrName>ppt_w</p:attrName>
                                        </p:attrNameLst>
                                      </p:cBhvr>
                                      <p:tavLst>
                                        <p:tav tm="0">
                                          <p:val>
                                            <p:fltVal val="0"/>
                                          </p:val>
                                        </p:tav>
                                        <p:tav tm="100000">
                                          <p:val>
                                            <p:strVal val="#ppt_w"/>
                                          </p:val>
                                        </p:tav>
                                      </p:tavLst>
                                    </p:anim>
                                    <p:anim calcmode="lin" valueType="num">
                                      <p:cBhvr>
                                        <p:cTn id="24" dur="500" fill="hold"/>
                                        <p:tgtEl>
                                          <p:spTgt spid="27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5" grpId="1"/>
      <p:bldP build="whole" bldLvl="1" animBg="1" rev="0" advAuto="0" spid="277" grpId="2"/>
      <p:bldP build="whole" bldLvl="1" animBg="1" rev="0" advAuto="0" spid="286" grpId="3"/>
      <p:bldP build="whole" bldLvl="1" animBg="1" rev="0" advAuto="0" spid="276" grpId="4"/>
    </p:bldLst>
  </p:timing>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292" name="Shape 292"/>
          <p:cNvSpPr/>
          <p:nvPr>
            <p:ph type="body" idx="1"/>
          </p:nvPr>
        </p:nvSpPr>
        <p:spPr>
          <a:xfrm>
            <a:off x="829468" y="1016000"/>
            <a:ext cx="7485064" cy="5156200"/>
          </a:xfrm>
          <a:prstGeom prst="rect">
            <a:avLst/>
          </a:prstGeom>
        </p:spPr>
        <p:txBody>
          <a:bodyPr/>
          <a:lstStyle/>
          <a:p>
            <a:pPr/>
            <a:r>
              <a:t>Optimizations are expressed as </a:t>
            </a:r>
            <a:r>
              <a:rPr i="1"/>
              <a:t>Macro Rules:</a:t>
            </a:r>
            <a:endParaRPr i="1"/>
          </a:p>
          <a:p>
            <a:pPr lvl="1" marL="574675" indent="-192087">
              <a:buChar char="•"/>
            </a:pPr>
            <a:r>
              <a:t>Series of Rewrites applied to achieve an optimization goal</a:t>
            </a:r>
          </a:p>
        </p:txBody>
      </p:sp>
      <p:pic>
        <p:nvPicPr>
          <p:cNvPr id="293" name="pasted-image.pdf"/>
          <p:cNvPicPr>
            <a:picLocks noChangeAspect="1"/>
          </p:cNvPicPr>
          <p:nvPr/>
        </p:nvPicPr>
        <p:blipFill>
          <a:blip r:embed="rId2">
            <a:extLst/>
          </a:blip>
          <a:stretch>
            <a:fillRect/>
          </a:stretch>
        </p:blipFill>
        <p:spPr>
          <a:xfrm>
            <a:off x="332483" y="2498806"/>
            <a:ext cx="8300368" cy="3092685"/>
          </a:xfrm>
          <a:prstGeom prst="rect">
            <a:avLst/>
          </a:prstGeom>
          <a:ln w="3175">
            <a:miter lim="400000"/>
          </a:ln>
        </p:spPr>
      </p:pic>
      <p:sp>
        <p:nvSpPr>
          <p:cNvPr id="294" name="Shape 294"/>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Macro Rule</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6" name="Shape 296"/>
          <p:cNvSpPr/>
          <p:nvPr/>
        </p:nvSpPr>
        <p:spPr>
          <a:xfrm>
            <a:off x="916936" y="2983423"/>
            <a:ext cx="608247" cy="377854"/>
          </a:xfrm>
          <a:prstGeom prst="rect">
            <a:avLst/>
          </a:prstGeom>
          <a:solidFill>
            <a:srgbClr val="F5D328"/>
          </a:solidFill>
          <a:ln w="12700">
            <a:miter lim="400000"/>
          </a:ln>
        </p:spPr>
        <p:txBody>
          <a:bodyPr lIns="35718" tIns="35718" rIns="35718" bIns="35718" anchor="ctr"/>
          <a:lstStyle/>
          <a:p>
            <a:pPr algn="ctr" defTabSz="410765">
              <a:defRPr b="1" sz="1600">
                <a:latin typeface="+mj-lt"/>
                <a:ea typeface="+mj-ea"/>
                <a:cs typeface="+mj-cs"/>
                <a:sym typeface="Helvetica"/>
              </a:defRPr>
            </a:pPr>
          </a:p>
        </p:txBody>
      </p:sp>
      <p:sp>
        <p:nvSpPr>
          <p:cNvPr id="297" name="Shape 297"/>
          <p:cNvSpPr/>
          <p:nvPr/>
        </p:nvSpPr>
        <p:spPr>
          <a:xfrm>
            <a:off x="5361949" y="4826682"/>
            <a:ext cx="2770255" cy="692670"/>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298" name="Shape 298"/>
          <p:cNvSpPr/>
          <p:nvPr/>
        </p:nvSpPr>
        <p:spPr>
          <a:xfrm>
            <a:off x="5452287" y="2587442"/>
            <a:ext cx="2446736" cy="767058"/>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299" name="pasted-image.pdf"/>
          <p:cNvPicPr>
            <a:picLocks noChangeAspect="1"/>
          </p:cNvPicPr>
          <p:nvPr/>
        </p:nvPicPr>
        <p:blipFill>
          <a:blip r:embed="rId3">
            <a:extLst/>
          </a:blip>
          <a:stretch>
            <a:fillRect/>
          </a:stretch>
        </p:blipFill>
        <p:spPr>
          <a:xfrm>
            <a:off x="962074" y="2973585"/>
            <a:ext cx="2446735" cy="2143126"/>
          </a:xfrm>
          <a:prstGeom prst="rect">
            <a:avLst/>
          </a:prstGeom>
          <a:ln w="3175">
            <a:miter lim="400000"/>
          </a:ln>
        </p:spPr>
      </p:pic>
      <p:pic>
        <p:nvPicPr>
          <p:cNvPr id="300" name="pasted-image.pdf"/>
          <p:cNvPicPr>
            <a:picLocks noChangeAspect="1"/>
          </p:cNvPicPr>
          <p:nvPr/>
        </p:nvPicPr>
        <p:blipFill>
          <a:blip r:embed="rId4">
            <a:extLst/>
          </a:blip>
          <a:stretch>
            <a:fillRect/>
          </a:stretch>
        </p:blipFill>
        <p:spPr>
          <a:xfrm>
            <a:off x="5500359" y="2674441"/>
            <a:ext cx="2661048" cy="2777134"/>
          </a:xfrm>
          <a:prstGeom prst="rect">
            <a:avLst/>
          </a:prstGeom>
          <a:ln w="3175">
            <a:miter lim="400000"/>
          </a:ln>
        </p:spPr>
      </p:pic>
      <p:sp>
        <p:nvSpPr>
          <p:cNvPr id="301" name="Shape 301"/>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02" name="Shape 30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03" name="pasted-image.pdf"/>
          <p:cNvPicPr>
            <a:picLocks noChangeAspect="1"/>
          </p:cNvPicPr>
          <p:nvPr/>
        </p:nvPicPr>
        <p:blipFill>
          <a:blip r:embed="rId5">
            <a:extLst/>
          </a:blip>
          <a:stretch>
            <a:fillRect/>
          </a:stretch>
        </p:blipFill>
        <p:spPr>
          <a:xfrm>
            <a:off x="1785937" y="6024860"/>
            <a:ext cx="5572126" cy="294680"/>
          </a:xfrm>
          <a:prstGeom prst="rect">
            <a:avLst/>
          </a:prstGeom>
          <a:ln w="3175">
            <a:miter lim="400000"/>
          </a:ln>
        </p:spPr>
      </p:pic>
      <p:sp>
        <p:nvSpPr>
          <p:cNvPr id="304" name="Shape 304"/>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01"/>
                                        </p:tgtEl>
                                        <p:attrNameLst>
                                          <p:attrName>style.visibility</p:attrName>
                                        </p:attrNameLst>
                                      </p:cBhvr>
                                      <p:to>
                                        <p:strVal val="visible"/>
                                      </p:to>
                                    </p:set>
                                    <p:anim calcmode="lin" valueType="num">
                                      <p:cBhvr>
                                        <p:cTn id="7" dur="500" fill="hold"/>
                                        <p:tgtEl>
                                          <p:spTgt spid="301"/>
                                        </p:tgtEl>
                                        <p:attrNameLst>
                                          <p:attrName>ppt_w</p:attrName>
                                        </p:attrNameLst>
                                      </p:cBhvr>
                                      <p:tavLst>
                                        <p:tav tm="0">
                                          <p:val>
                                            <p:fltVal val="0"/>
                                          </p:val>
                                        </p:tav>
                                        <p:tav tm="100000">
                                          <p:val>
                                            <p:strVal val="#ppt_w"/>
                                          </p:val>
                                        </p:tav>
                                      </p:tavLst>
                                    </p:anim>
                                    <p:anim calcmode="lin" valueType="num">
                                      <p:cBhvr>
                                        <p:cTn id="8" dur="500" fill="hold"/>
                                        <p:tgtEl>
                                          <p:spTgt spid="30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298"/>
                                        </p:tgtEl>
                                        <p:attrNameLst>
                                          <p:attrName>style.visibility</p:attrName>
                                        </p:attrNameLst>
                                      </p:cBhvr>
                                      <p:to>
                                        <p:strVal val="visible"/>
                                      </p:to>
                                    </p:set>
                                    <p:anim calcmode="lin" valueType="num">
                                      <p:cBhvr>
                                        <p:cTn id="12" dur="499" fill="hold"/>
                                        <p:tgtEl>
                                          <p:spTgt spid="298"/>
                                        </p:tgtEl>
                                        <p:attrNameLst>
                                          <p:attrName>ppt_w</p:attrName>
                                        </p:attrNameLst>
                                      </p:cBhvr>
                                      <p:tavLst>
                                        <p:tav tm="0">
                                          <p:val>
                                            <p:fltVal val="0"/>
                                          </p:val>
                                        </p:tav>
                                        <p:tav tm="100000">
                                          <p:val>
                                            <p:strVal val="#ppt_w"/>
                                          </p:val>
                                        </p:tav>
                                      </p:tavLst>
                                    </p:anim>
                                    <p:anim calcmode="lin" valueType="num">
                                      <p:cBhvr>
                                        <p:cTn id="13" dur="499" fill="hold"/>
                                        <p:tgtEl>
                                          <p:spTgt spid="298"/>
                                        </p:tgtEl>
                                        <p:attrNameLst>
                                          <p:attrName>ppt_h</p:attrName>
                                        </p:attrNameLst>
                                      </p:cBhvr>
                                      <p:tavLst>
                                        <p:tav tm="0">
                                          <p:val>
                                            <p:fltVal val="0"/>
                                          </p:val>
                                        </p:tav>
                                        <p:tav tm="100000">
                                          <p:val>
                                            <p:strVal val="#ppt_h"/>
                                          </p:val>
                                        </p:tav>
                                      </p:tavLst>
                                    </p:anim>
                                  </p:childTnLst>
                                </p:cTn>
                              </p:par>
                            </p:childTnLst>
                          </p:cTn>
                        </p:par>
                        <p:par>
                          <p:cTn id="14" fill="hold">
                            <p:stCondLst>
                              <p:cond delay="999"/>
                            </p:stCondLst>
                            <p:childTnLst>
                              <p:par>
                                <p:cTn id="15" presetClass="entr" nodeType="afterEffect" presetSubtype="16" presetID="23" grpId="3" fill="hold">
                                  <p:stCondLst>
                                    <p:cond delay="0"/>
                                  </p:stCondLst>
                                  <p:iterate type="el" backwards="0">
                                    <p:tmAbs val="0"/>
                                  </p:iterate>
                                  <p:childTnLst>
                                    <p:set>
                                      <p:cBhvr>
                                        <p:cTn id="16" fill="hold"/>
                                        <p:tgtEl>
                                          <p:spTgt spid="300"/>
                                        </p:tgtEl>
                                        <p:attrNameLst>
                                          <p:attrName>style.visibility</p:attrName>
                                        </p:attrNameLst>
                                      </p:cBhvr>
                                      <p:to>
                                        <p:strVal val="visible"/>
                                      </p:to>
                                    </p:set>
                                    <p:anim calcmode="lin" valueType="num">
                                      <p:cBhvr>
                                        <p:cTn id="17" dur="499" fill="hold"/>
                                        <p:tgtEl>
                                          <p:spTgt spid="300"/>
                                        </p:tgtEl>
                                        <p:attrNameLst>
                                          <p:attrName>ppt_w</p:attrName>
                                        </p:attrNameLst>
                                      </p:cBhvr>
                                      <p:tavLst>
                                        <p:tav tm="0">
                                          <p:val>
                                            <p:fltVal val="0"/>
                                          </p:val>
                                        </p:tav>
                                        <p:tav tm="100000">
                                          <p:val>
                                            <p:strVal val="#ppt_w"/>
                                          </p:val>
                                        </p:tav>
                                      </p:tavLst>
                                    </p:anim>
                                    <p:anim calcmode="lin" valueType="num">
                                      <p:cBhvr>
                                        <p:cTn id="18" dur="499" fill="hold"/>
                                        <p:tgtEl>
                                          <p:spTgt spid="300"/>
                                        </p:tgtEl>
                                        <p:attrNameLst>
                                          <p:attrName>ppt_h</p:attrName>
                                        </p:attrNameLst>
                                      </p:cBhvr>
                                      <p:tavLst>
                                        <p:tav tm="0">
                                          <p:val>
                                            <p:fltVal val="0"/>
                                          </p:val>
                                        </p:tav>
                                        <p:tav tm="100000">
                                          <p:val>
                                            <p:strVal val="#ppt_h"/>
                                          </p:val>
                                        </p:tav>
                                      </p:tavLst>
                                    </p:anim>
                                  </p:childTnLst>
                                </p:cTn>
                              </p:par>
                            </p:childTnLst>
                          </p:cTn>
                        </p:par>
                        <p:par>
                          <p:cTn id="19" fill="hold">
                            <p:stCondLst>
                              <p:cond delay="1498"/>
                            </p:stCondLst>
                            <p:childTnLst>
                              <p:par>
                                <p:cTn id="20" presetClass="entr" nodeType="afterEffect" presetSubtype="16" presetID="23" grpId="4" fill="hold">
                                  <p:stCondLst>
                                    <p:cond delay="0"/>
                                  </p:stCondLst>
                                  <p:iterate type="el" backwards="0">
                                    <p:tmAbs val="0"/>
                                  </p:iterate>
                                  <p:childTnLst>
                                    <p:set>
                                      <p:cBhvr>
                                        <p:cTn id="21" fill="hold"/>
                                        <p:tgtEl>
                                          <p:spTgt spid="297"/>
                                        </p:tgtEl>
                                        <p:attrNameLst>
                                          <p:attrName>style.visibility</p:attrName>
                                        </p:attrNameLst>
                                      </p:cBhvr>
                                      <p:to>
                                        <p:strVal val="visible"/>
                                      </p:to>
                                    </p:set>
                                    <p:anim calcmode="lin" valueType="num">
                                      <p:cBhvr>
                                        <p:cTn id="22" dur="499" fill="hold"/>
                                        <p:tgtEl>
                                          <p:spTgt spid="297"/>
                                        </p:tgtEl>
                                        <p:attrNameLst>
                                          <p:attrName>ppt_w</p:attrName>
                                        </p:attrNameLst>
                                      </p:cBhvr>
                                      <p:tavLst>
                                        <p:tav tm="0">
                                          <p:val>
                                            <p:fltVal val="0"/>
                                          </p:val>
                                        </p:tav>
                                        <p:tav tm="100000">
                                          <p:val>
                                            <p:strVal val="#ppt_w"/>
                                          </p:val>
                                        </p:tav>
                                      </p:tavLst>
                                    </p:anim>
                                    <p:anim calcmode="lin" valueType="num">
                                      <p:cBhvr>
                                        <p:cTn id="23" dur="499" fill="hold"/>
                                        <p:tgtEl>
                                          <p:spTgt spid="297"/>
                                        </p:tgtEl>
                                        <p:attrNameLst>
                                          <p:attrName>ppt_h</p:attrName>
                                        </p:attrNameLst>
                                      </p:cBhvr>
                                      <p:tavLst>
                                        <p:tav tm="0">
                                          <p:val>
                                            <p:fltVal val="0"/>
                                          </p:val>
                                        </p:tav>
                                        <p:tav tm="100000">
                                          <p:val>
                                            <p:strVal val="#ppt_h"/>
                                          </p:val>
                                        </p:tav>
                                      </p:tavLst>
                                    </p:anim>
                                  </p:childTnLst>
                                </p:cTn>
                              </p:par>
                            </p:childTnLst>
                          </p:cTn>
                        </p:par>
                        <p:par>
                          <p:cTn id="24" fill="hold">
                            <p:stCondLst>
                              <p:cond delay="1997"/>
                            </p:stCondLst>
                            <p:childTnLst>
                              <p:par>
                                <p:cTn id="25" presetClass="entr" nodeType="afterEffect" presetSubtype="16" presetID="23" grpId="5" fill="hold">
                                  <p:stCondLst>
                                    <p:cond delay="0"/>
                                  </p:stCondLst>
                                  <p:iterate type="el" backwards="0">
                                    <p:tmAbs val="0"/>
                                  </p:iterate>
                                  <p:childTnLst>
                                    <p:set>
                                      <p:cBhvr>
                                        <p:cTn id="26" fill="hold"/>
                                        <p:tgtEl>
                                          <p:spTgt spid="296"/>
                                        </p:tgtEl>
                                        <p:attrNameLst>
                                          <p:attrName>style.visibility</p:attrName>
                                        </p:attrNameLst>
                                      </p:cBhvr>
                                      <p:to>
                                        <p:strVal val="visible"/>
                                      </p:to>
                                    </p:set>
                                    <p:anim calcmode="lin" valueType="num">
                                      <p:cBhvr>
                                        <p:cTn id="27" dur="499" fill="hold"/>
                                        <p:tgtEl>
                                          <p:spTgt spid="296"/>
                                        </p:tgtEl>
                                        <p:attrNameLst>
                                          <p:attrName>ppt_w</p:attrName>
                                        </p:attrNameLst>
                                      </p:cBhvr>
                                      <p:tavLst>
                                        <p:tav tm="0">
                                          <p:val>
                                            <p:fltVal val="0"/>
                                          </p:val>
                                        </p:tav>
                                        <p:tav tm="100000">
                                          <p:val>
                                            <p:strVal val="#ppt_w"/>
                                          </p:val>
                                        </p:tav>
                                      </p:tavLst>
                                    </p:anim>
                                    <p:anim calcmode="lin" valueType="num">
                                      <p:cBhvr>
                                        <p:cTn id="28" dur="499" fill="hold"/>
                                        <p:tgtEl>
                                          <p:spTgt spid="29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00" grpId="3"/>
      <p:bldP build="whole" bldLvl="1" animBg="1" rev="0" advAuto="0" spid="296" grpId="5"/>
      <p:bldP build="whole" bldLvl="1" animBg="1" rev="0" advAuto="0" spid="301" grpId="1"/>
      <p:bldP build="whole" bldLvl="1" animBg="1" rev="0" advAuto="0" spid="298" grpId="2"/>
      <p:bldP build="whole" bldLvl="1" animBg="1" rev="0" advAuto="0" spid="297" grpId="4"/>
    </p:bldLst>
  </p:timing>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8" name="Shape 308"/>
          <p:cNvSpPr/>
          <p:nvPr/>
        </p:nvSpPr>
        <p:spPr>
          <a:xfrm>
            <a:off x="1033640" y="2559762"/>
            <a:ext cx="1631990" cy="790997"/>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09" name="Shape 309"/>
          <p:cNvSpPr/>
          <p:nvPr/>
        </p:nvSpPr>
        <p:spPr>
          <a:xfrm>
            <a:off x="5737102" y="4079934"/>
            <a:ext cx="2114255" cy="67172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10" name="Shape 310"/>
          <p:cNvSpPr/>
          <p:nvPr/>
        </p:nvSpPr>
        <p:spPr>
          <a:xfrm>
            <a:off x="5717460" y="2559762"/>
            <a:ext cx="2937868" cy="790996"/>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11" name="pasted-image.pdf"/>
          <p:cNvPicPr>
            <a:picLocks noChangeAspect="1"/>
          </p:cNvPicPr>
          <p:nvPr/>
        </p:nvPicPr>
        <p:blipFill>
          <a:blip r:embed="rId3">
            <a:extLst/>
          </a:blip>
          <a:stretch>
            <a:fillRect/>
          </a:stretch>
        </p:blipFill>
        <p:spPr>
          <a:xfrm>
            <a:off x="5594063" y="2276143"/>
            <a:ext cx="2937869" cy="2777133"/>
          </a:xfrm>
          <a:prstGeom prst="rect">
            <a:avLst/>
          </a:prstGeom>
          <a:ln w="3175">
            <a:miter lim="400000"/>
          </a:ln>
        </p:spPr>
      </p:pic>
      <p:pic>
        <p:nvPicPr>
          <p:cNvPr id="312" name="pasted-image.pdf"/>
          <p:cNvPicPr>
            <a:picLocks noChangeAspect="1"/>
          </p:cNvPicPr>
          <p:nvPr/>
        </p:nvPicPr>
        <p:blipFill>
          <a:blip r:embed="rId4">
            <a:extLst/>
          </a:blip>
          <a:stretch>
            <a:fillRect/>
          </a:stretch>
        </p:blipFill>
        <p:spPr>
          <a:xfrm>
            <a:off x="854917" y="2276143"/>
            <a:ext cx="2661048" cy="2777133"/>
          </a:xfrm>
          <a:prstGeom prst="rect">
            <a:avLst/>
          </a:prstGeom>
          <a:ln w="3175">
            <a:miter lim="400000"/>
          </a:ln>
        </p:spPr>
      </p:pic>
      <p:sp>
        <p:nvSpPr>
          <p:cNvPr id="313" name="Shape 313"/>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14" name="Shape 314"/>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15" name="pasted-image.pdf"/>
          <p:cNvPicPr>
            <a:picLocks noChangeAspect="1"/>
          </p:cNvPicPr>
          <p:nvPr/>
        </p:nvPicPr>
        <p:blipFill>
          <a:blip r:embed="rId5">
            <a:extLst/>
          </a:blip>
          <a:stretch>
            <a:fillRect/>
          </a:stretch>
        </p:blipFill>
        <p:spPr>
          <a:xfrm>
            <a:off x="1870769" y="5648449"/>
            <a:ext cx="5402462" cy="723306"/>
          </a:xfrm>
          <a:prstGeom prst="rect">
            <a:avLst/>
          </a:prstGeom>
          <a:ln w="3175">
            <a:miter lim="400000"/>
          </a:ln>
        </p:spPr>
      </p:pic>
      <p:sp>
        <p:nvSpPr>
          <p:cNvPr id="316" name="Shape 316"/>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13"/>
                                        </p:tgtEl>
                                        <p:attrNameLst>
                                          <p:attrName>style.visibility</p:attrName>
                                        </p:attrNameLst>
                                      </p:cBhvr>
                                      <p:to>
                                        <p:strVal val="visible"/>
                                      </p:to>
                                    </p:set>
                                    <p:anim calcmode="lin" valueType="num">
                                      <p:cBhvr>
                                        <p:cTn id="7" dur="500" fill="hold"/>
                                        <p:tgtEl>
                                          <p:spTgt spid="313"/>
                                        </p:tgtEl>
                                        <p:attrNameLst>
                                          <p:attrName>ppt_w</p:attrName>
                                        </p:attrNameLst>
                                      </p:cBhvr>
                                      <p:tavLst>
                                        <p:tav tm="0">
                                          <p:val>
                                            <p:fltVal val="0"/>
                                          </p:val>
                                        </p:tav>
                                        <p:tav tm="100000">
                                          <p:val>
                                            <p:strVal val="#ppt_w"/>
                                          </p:val>
                                        </p:tav>
                                      </p:tavLst>
                                    </p:anim>
                                    <p:anim calcmode="lin" valueType="num">
                                      <p:cBhvr>
                                        <p:cTn id="8" dur="500" fill="hold"/>
                                        <p:tgtEl>
                                          <p:spTgt spid="31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11"/>
                                        </p:tgtEl>
                                        <p:attrNameLst>
                                          <p:attrName>style.visibility</p:attrName>
                                        </p:attrNameLst>
                                      </p:cBhvr>
                                      <p:to>
                                        <p:strVal val="visible"/>
                                      </p:to>
                                    </p:set>
                                    <p:anim calcmode="lin" valueType="num">
                                      <p:cBhvr>
                                        <p:cTn id="12" dur="500" fill="hold"/>
                                        <p:tgtEl>
                                          <p:spTgt spid="311"/>
                                        </p:tgtEl>
                                        <p:attrNameLst>
                                          <p:attrName>ppt_w</p:attrName>
                                        </p:attrNameLst>
                                      </p:cBhvr>
                                      <p:tavLst>
                                        <p:tav tm="0">
                                          <p:val>
                                            <p:fltVal val="0"/>
                                          </p:val>
                                        </p:tav>
                                        <p:tav tm="100000">
                                          <p:val>
                                            <p:strVal val="#ppt_w"/>
                                          </p:val>
                                        </p:tav>
                                      </p:tavLst>
                                    </p:anim>
                                    <p:anim calcmode="lin" valueType="num">
                                      <p:cBhvr>
                                        <p:cTn id="13" dur="500" fill="hold"/>
                                        <p:tgtEl>
                                          <p:spTgt spid="31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10"/>
                                        </p:tgtEl>
                                        <p:attrNameLst>
                                          <p:attrName>style.visibility</p:attrName>
                                        </p:attrNameLst>
                                      </p:cBhvr>
                                      <p:to>
                                        <p:strVal val="visible"/>
                                      </p:to>
                                    </p:set>
                                    <p:anim calcmode="lin" valueType="num">
                                      <p:cBhvr>
                                        <p:cTn id="17" dur="500" fill="hold"/>
                                        <p:tgtEl>
                                          <p:spTgt spid="310"/>
                                        </p:tgtEl>
                                        <p:attrNameLst>
                                          <p:attrName>ppt_w</p:attrName>
                                        </p:attrNameLst>
                                      </p:cBhvr>
                                      <p:tavLst>
                                        <p:tav tm="0">
                                          <p:val>
                                            <p:fltVal val="0"/>
                                          </p:val>
                                        </p:tav>
                                        <p:tav tm="100000">
                                          <p:val>
                                            <p:strVal val="#ppt_w"/>
                                          </p:val>
                                        </p:tav>
                                      </p:tavLst>
                                    </p:anim>
                                    <p:anim calcmode="lin" valueType="num">
                                      <p:cBhvr>
                                        <p:cTn id="18" dur="500" fill="hold"/>
                                        <p:tgtEl>
                                          <p:spTgt spid="31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08"/>
                                        </p:tgtEl>
                                        <p:attrNameLst>
                                          <p:attrName>style.visibility</p:attrName>
                                        </p:attrNameLst>
                                      </p:cBhvr>
                                      <p:to>
                                        <p:strVal val="visible"/>
                                      </p:to>
                                    </p:set>
                                    <p:anim calcmode="lin" valueType="num">
                                      <p:cBhvr>
                                        <p:cTn id="22" dur="500" fill="hold"/>
                                        <p:tgtEl>
                                          <p:spTgt spid="308"/>
                                        </p:tgtEl>
                                        <p:attrNameLst>
                                          <p:attrName>ppt_w</p:attrName>
                                        </p:attrNameLst>
                                      </p:cBhvr>
                                      <p:tavLst>
                                        <p:tav tm="0">
                                          <p:val>
                                            <p:fltVal val="0"/>
                                          </p:val>
                                        </p:tav>
                                        <p:tav tm="100000">
                                          <p:val>
                                            <p:strVal val="#ppt_w"/>
                                          </p:val>
                                        </p:tav>
                                      </p:tavLst>
                                    </p:anim>
                                    <p:anim calcmode="lin" valueType="num">
                                      <p:cBhvr>
                                        <p:cTn id="23" dur="500" fill="hold"/>
                                        <p:tgtEl>
                                          <p:spTgt spid="308"/>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09"/>
                                        </p:tgtEl>
                                        <p:attrNameLst>
                                          <p:attrName>style.visibility</p:attrName>
                                        </p:attrNameLst>
                                      </p:cBhvr>
                                      <p:to>
                                        <p:strVal val="visible"/>
                                      </p:to>
                                    </p:set>
                                    <p:anim calcmode="lin" valueType="num">
                                      <p:cBhvr>
                                        <p:cTn id="27" dur="500" fill="hold"/>
                                        <p:tgtEl>
                                          <p:spTgt spid="309"/>
                                        </p:tgtEl>
                                        <p:attrNameLst>
                                          <p:attrName>ppt_w</p:attrName>
                                        </p:attrNameLst>
                                      </p:cBhvr>
                                      <p:tavLst>
                                        <p:tav tm="0">
                                          <p:val>
                                            <p:fltVal val="0"/>
                                          </p:val>
                                        </p:tav>
                                        <p:tav tm="100000">
                                          <p:val>
                                            <p:strVal val="#ppt_w"/>
                                          </p:val>
                                        </p:tav>
                                      </p:tavLst>
                                    </p:anim>
                                    <p:anim calcmode="lin" valueType="num">
                                      <p:cBhvr>
                                        <p:cTn id="28" dur="500" fill="hold"/>
                                        <p:tgtEl>
                                          <p:spTgt spid="30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0" grpId="3"/>
      <p:bldP build="whole" bldLvl="1" animBg="1" rev="0" advAuto="0" spid="313" grpId="1"/>
      <p:bldP build="whole" bldLvl="1" animBg="1" rev="0" advAuto="0" spid="308" grpId="4"/>
      <p:bldP build="whole" bldLvl="1" animBg="1" rev="0" advAuto="0" spid="309" grpId="5"/>
      <p:bldP build="whole" bldLvl="1" animBg="1" rev="0" advAuto="0" spid="311" grpId="2"/>
    </p:bldLst>
  </p:timing>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0" name="Shape 320"/>
          <p:cNvSpPr/>
          <p:nvPr/>
        </p:nvSpPr>
        <p:spPr>
          <a:xfrm>
            <a:off x="1344850" y="3001879"/>
            <a:ext cx="594726" cy="34716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21" name="Shape 321"/>
          <p:cNvSpPr/>
          <p:nvPr/>
        </p:nvSpPr>
        <p:spPr>
          <a:xfrm>
            <a:off x="5934793" y="2775085"/>
            <a:ext cx="749181" cy="34716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22" name="Shape 322"/>
          <p:cNvSpPr/>
          <p:nvPr/>
        </p:nvSpPr>
        <p:spPr>
          <a:xfrm>
            <a:off x="5974610" y="3491129"/>
            <a:ext cx="892969" cy="347161"/>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23" name="Shape 323"/>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24" name="pasted-image.pdf"/>
          <p:cNvPicPr>
            <a:picLocks noChangeAspect="1"/>
          </p:cNvPicPr>
          <p:nvPr/>
        </p:nvPicPr>
        <p:blipFill>
          <a:blip r:embed="rId3">
            <a:extLst/>
          </a:blip>
          <a:stretch>
            <a:fillRect/>
          </a:stretch>
        </p:blipFill>
        <p:spPr>
          <a:xfrm>
            <a:off x="5580669" y="2106479"/>
            <a:ext cx="3232548" cy="3116462"/>
          </a:xfrm>
          <a:prstGeom prst="rect">
            <a:avLst/>
          </a:prstGeom>
          <a:ln w="3175">
            <a:miter lim="400000"/>
          </a:ln>
        </p:spPr>
      </p:pic>
      <p:pic>
        <p:nvPicPr>
          <p:cNvPr id="325" name="pasted-image.pdf"/>
          <p:cNvPicPr>
            <a:picLocks noChangeAspect="1"/>
          </p:cNvPicPr>
          <p:nvPr/>
        </p:nvPicPr>
        <p:blipFill>
          <a:blip r:embed="rId4">
            <a:extLst/>
          </a:blip>
          <a:stretch>
            <a:fillRect/>
          </a:stretch>
        </p:blipFill>
        <p:spPr>
          <a:xfrm>
            <a:off x="942396" y="2276143"/>
            <a:ext cx="2937868" cy="2777134"/>
          </a:xfrm>
          <a:prstGeom prst="rect">
            <a:avLst/>
          </a:prstGeom>
          <a:ln w="3175">
            <a:miter lim="400000"/>
          </a:ln>
        </p:spPr>
      </p:pic>
      <p:sp>
        <p:nvSpPr>
          <p:cNvPr id="326" name="Shape 32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27" name="pasted-image.pdf"/>
          <p:cNvPicPr>
            <a:picLocks noChangeAspect="1"/>
          </p:cNvPicPr>
          <p:nvPr/>
        </p:nvPicPr>
        <p:blipFill>
          <a:blip r:embed="rId5">
            <a:extLst/>
          </a:blip>
          <a:stretch>
            <a:fillRect/>
          </a:stretch>
        </p:blipFill>
        <p:spPr>
          <a:xfrm>
            <a:off x="2549425" y="6049798"/>
            <a:ext cx="4045150" cy="294681"/>
          </a:xfrm>
          <a:prstGeom prst="rect">
            <a:avLst/>
          </a:prstGeom>
          <a:ln w="3175">
            <a:miter lim="400000"/>
          </a:ln>
        </p:spPr>
      </p:pic>
      <p:sp>
        <p:nvSpPr>
          <p:cNvPr id="328" name="Shape 328"/>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24"/>
                                        </p:tgtEl>
                                        <p:attrNameLst>
                                          <p:attrName>style.visibility</p:attrName>
                                        </p:attrNameLst>
                                      </p:cBhvr>
                                      <p:to>
                                        <p:strVal val="visible"/>
                                      </p:to>
                                    </p:set>
                                    <p:anim calcmode="lin" valueType="num">
                                      <p:cBhvr>
                                        <p:cTn id="7" dur="500" fill="hold"/>
                                        <p:tgtEl>
                                          <p:spTgt spid="324"/>
                                        </p:tgtEl>
                                        <p:attrNameLst>
                                          <p:attrName>ppt_w</p:attrName>
                                        </p:attrNameLst>
                                      </p:cBhvr>
                                      <p:tavLst>
                                        <p:tav tm="0">
                                          <p:val>
                                            <p:fltVal val="0"/>
                                          </p:val>
                                        </p:tav>
                                        <p:tav tm="100000">
                                          <p:val>
                                            <p:strVal val="#ppt_w"/>
                                          </p:val>
                                        </p:tav>
                                      </p:tavLst>
                                    </p:anim>
                                    <p:anim calcmode="lin" valueType="num">
                                      <p:cBhvr>
                                        <p:cTn id="8" dur="500" fill="hold"/>
                                        <p:tgtEl>
                                          <p:spTgt spid="32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21"/>
                                        </p:tgtEl>
                                        <p:attrNameLst>
                                          <p:attrName>style.visibility</p:attrName>
                                        </p:attrNameLst>
                                      </p:cBhvr>
                                      <p:to>
                                        <p:strVal val="visible"/>
                                      </p:to>
                                    </p:set>
                                    <p:anim calcmode="lin" valueType="num">
                                      <p:cBhvr>
                                        <p:cTn id="12" dur="500" fill="hold"/>
                                        <p:tgtEl>
                                          <p:spTgt spid="321"/>
                                        </p:tgtEl>
                                        <p:attrNameLst>
                                          <p:attrName>ppt_w</p:attrName>
                                        </p:attrNameLst>
                                      </p:cBhvr>
                                      <p:tavLst>
                                        <p:tav tm="0">
                                          <p:val>
                                            <p:fltVal val="0"/>
                                          </p:val>
                                        </p:tav>
                                        <p:tav tm="100000">
                                          <p:val>
                                            <p:strVal val="#ppt_w"/>
                                          </p:val>
                                        </p:tav>
                                      </p:tavLst>
                                    </p:anim>
                                    <p:anim calcmode="lin" valueType="num">
                                      <p:cBhvr>
                                        <p:cTn id="13" dur="500" fill="hold"/>
                                        <p:tgtEl>
                                          <p:spTgt spid="321"/>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20"/>
                                        </p:tgtEl>
                                        <p:attrNameLst>
                                          <p:attrName>style.visibility</p:attrName>
                                        </p:attrNameLst>
                                      </p:cBhvr>
                                      <p:to>
                                        <p:strVal val="visible"/>
                                      </p:to>
                                    </p:set>
                                    <p:anim calcmode="lin" valueType="num">
                                      <p:cBhvr>
                                        <p:cTn id="17" dur="500" fill="hold"/>
                                        <p:tgtEl>
                                          <p:spTgt spid="320"/>
                                        </p:tgtEl>
                                        <p:attrNameLst>
                                          <p:attrName>ppt_w</p:attrName>
                                        </p:attrNameLst>
                                      </p:cBhvr>
                                      <p:tavLst>
                                        <p:tav tm="0">
                                          <p:val>
                                            <p:fltVal val="0"/>
                                          </p:val>
                                        </p:tav>
                                        <p:tav tm="100000">
                                          <p:val>
                                            <p:strVal val="#ppt_w"/>
                                          </p:val>
                                        </p:tav>
                                      </p:tavLst>
                                    </p:anim>
                                    <p:anim calcmode="lin" valueType="num">
                                      <p:cBhvr>
                                        <p:cTn id="18" dur="500" fill="hold"/>
                                        <p:tgtEl>
                                          <p:spTgt spid="320"/>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23"/>
                                        </p:tgtEl>
                                        <p:attrNameLst>
                                          <p:attrName>style.visibility</p:attrName>
                                        </p:attrNameLst>
                                      </p:cBhvr>
                                      <p:to>
                                        <p:strVal val="visible"/>
                                      </p:to>
                                    </p:set>
                                    <p:anim calcmode="lin" valueType="num">
                                      <p:cBhvr>
                                        <p:cTn id="22" dur="500" fill="hold"/>
                                        <p:tgtEl>
                                          <p:spTgt spid="323"/>
                                        </p:tgtEl>
                                        <p:attrNameLst>
                                          <p:attrName>ppt_w</p:attrName>
                                        </p:attrNameLst>
                                      </p:cBhvr>
                                      <p:tavLst>
                                        <p:tav tm="0">
                                          <p:val>
                                            <p:fltVal val="0"/>
                                          </p:val>
                                        </p:tav>
                                        <p:tav tm="100000">
                                          <p:val>
                                            <p:strVal val="#ppt_w"/>
                                          </p:val>
                                        </p:tav>
                                      </p:tavLst>
                                    </p:anim>
                                    <p:anim calcmode="lin" valueType="num">
                                      <p:cBhvr>
                                        <p:cTn id="23" dur="500" fill="hold"/>
                                        <p:tgtEl>
                                          <p:spTgt spid="323"/>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22"/>
                                        </p:tgtEl>
                                        <p:attrNameLst>
                                          <p:attrName>style.visibility</p:attrName>
                                        </p:attrNameLst>
                                      </p:cBhvr>
                                      <p:to>
                                        <p:strVal val="visible"/>
                                      </p:to>
                                    </p:set>
                                    <p:anim calcmode="lin" valueType="num">
                                      <p:cBhvr>
                                        <p:cTn id="27" dur="500" fill="hold"/>
                                        <p:tgtEl>
                                          <p:spTgt spid="322"/>
                                        </p:tgtEl>
                                        <p:attrNameLst>
                                          <p:attrName>ppt_w</p:attrName>
                                        </p:attrNameLst>
                                      </p:cBhvr>
                                      <p:tavLst>
                                        <p:tav tm="0">
                                          <p:val>
                                            <p:fltVal val="0"/>
                                          </p:val>
                                        </p:tav>
                                        <p:tav tm="100000">
                                          <p:val>
                                            <p:strVal val="#ppt_w"/>
                                          </p:val>
                                        </p:tav>
                                      </p:tavLst>
                                    </p:anim>
                                    <p:anim calcmode="lin" valueType="num">
                                      <p:cBhvr>
                                        <p:cTn id="28" dur="500" fill="hold"/>
                                        <p:tgtEl>
                                          <p:spTgt spid="32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0" grpId="3"/>
      <p:bldP build="whole" bldLvl="1" animBg="1" rev="0" advAuto="0" spid="323" grpId="4"/>
      <p:bldP build="whole" bldLvl="1" animBg="1" rev="0" advAuto="0" spid="321" grpId="2"/>
      <p:bldP build="whole" bldLvl="1" animBg="1" rev="0" advAuto="0" spid="324" grpId="1"/>
      <p:bldP build="whole" bldLvl="1" animBg="1" rev="0" advAuto="0" spid="322" grpId="5"/>
    </p:bldLst>
  </p:timing>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32" name="Shape 332"/>
          <p:cNvSpPr/>
          <p:nvPr/>
        </p:nvSpPr>
        <p:spPr>
          <a:xfrm>
            <a:off x="1102958" y="3009755"/>
            <a:ext cx="1394017" cy="658564"/>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33" name="Shape 333"/>
          <p:cNvSpPr/>
          <p:nvPr/>
        </p:nvSpPr>
        <p:spPr>
          <a:xfrm>
            <a:off x="5404135" y="2914426"/>
            <a:ext cx="3649731" cy="11745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 y="0"/>
                </a:moveTo>
                <a:lnTo>
                  <a:pt x="5" y="5614"/>
                </a:lnTo>
                <a:lnTo>
                  <a:pt x="0" y="5614"/>
                </a:lnTo>
                <a:lnTo>
                  <a:pt x="0" y="21600"/>
                </a:lnTo>
                <a:lnTo>
                  <a:pt x="9821" y="21600"/>
                </a:lnTo>
                <a:lnTo>
                  <a:pt x="9821" y="14723"/>
                </a:lnTo>
                <a:lnTo>
                  <a:pt x="21600" y="14723"/>
                </a:lnTo>
                <a:lnTo>
                  <a:pt x="21600" y="0"/>
                </a:lnTo>
                <a:lnTo>
                  <a:pt x="5" y="0"/>
                </a:lnTo>
                <a:close/>
              </a:path>
            </a:pathLst>
          </a:cu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34" name="Shape 334"/>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35" name="pasted-image.pdf"/>
          <p:cNvPicPr>
            <a:picLocks noChangeAspect="1"/>
          </p:cNvPicPr>
          <p:nvPr/>
        </p:nvPicPr>
        <p:blipFill>
          <a:blip r:embed="rId3">
            <a:extLst/>
          </a:blip>
          <a:stretch>
            <a:fillRect/>
          </a:stretch>
        </p:blipFill>
        <p:spPr>
          <a:xfrm>
            <a:off x="5057455" y="2250231"/>
            <a:ext cx="3982641" cy="3223618"/>
          </a:xfrm>
          <a:prstGeom prst="rect">
            <a:avLst/>
          </a:prstGeom>
          <a:ln w="3175">
            <a:miter lim="400000"/>
          </a:ln>
        </p:spPr>
      </p:pic>
      <p:pic>
        <p:nvPicPr>
          <p:cNvPr id="336" name="pasted-image.pdf"/>
          <p:cNvPicPr>
            <a:picLocks noChangeAspect="1"/>
          </p:cNvPicPr>
          <p:nvPr/>
        </p:nvPicPr>
        <p:blipFill>
          <a:blip r:embed="rId4">
            <a:extLst/>
          </a:blip>
          <a:stretch>
            <a:fillRect/>
          </a:stretch>
        </p:blipFill>
        <p:spPr>
          <a:xfrm>
            <a:off x="728982" y="2303809"/>
            <a:ext cx="3232548" cy="3116462"/>
          </a:xfrm>
          <a:prstGeom prst="rect">
            <a:avLst/>
          </a:prstGeom>
          <a:ln w="3175">
            <a:miter lim="400000"/>
          </a:ln>
        </p:spPr>
      </p:pic>
      <p:sp>
        <p:nvSpPr>
          <p:cNvPr id="337" name="Shape 33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38" name="pasted-image.pdf"/>
          <p:cNvPicPr>
            <a:picLocks noChangeAspect="1"/>
          </p:cNvPicPr>
          <p:nvPr/>
        </p:nvPicPr>
        <p:blipFill>
          <a:blip r:embed="rId5">
            <a:extLst/>
          </a:blip>
          <a:stretch>
            <a:fillRect/>
          </a:stretch>
        </p:blipFill>
        <p:spPr>
          <a:xfrm>
            <a:off x="2125265" y="5685856"/>
            <a:ext cx="4893470" cy="723306"/>
          </a:xfrm>
          <a:prstGeom prst="rect">
            <a:avLst/>
          </a:prstGeom>
          <a:ln w="3175">
            <a:miter lim="400000"/>
          </a:ln>
        </p:spPr>
      </p:pic>
      <p:sp>
        <p:nvSpPr>
          <p:cNvPr id="339" name="Shape 339"/>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35"/>
                                        </p:tgtEl>
                                        <p:attrNameLst>
                                          <p:attrName>style.visibility</p:attrName>
                                        </p:attrNameLst>
                                      </p:cBhvr>
                                      <p:to>
                                        <p:strVal val="visible"/>
                                      </p:to>
                                    </p:set>
                                    <p:anim calcmode="lin" valueType="num">
                                      <p:cBhvr>
                                        <p:cTn id="7" dur="500" fill="hold"/>
                                        <p:tgtEl>
                                          <p:spTgt spid="335"/>
                                        </p:tgtEl>
                                        <p:attrNameLst>
                                          <p:attrName>ppt_w</p:attrName>
                                        </p:attrNameLst>
                                      </p:cBhvr>
                                      <p:tavLst>
                                        <p:tav tm="0">
                                          <p:val>
                                            <p:fltVal val="0"/>
                                          </p:val>
                                        </p:tav>
                                        <p:tav tm="100000">
                                          <p:val>
                                            <p:strVal val="#ppt_w"/>
                                          </p:val>
                                        </p:tav>
                                      </p:tavLst>
                                    </p:anim>
                                    <p:anim calcmode="lin" valueType="num">
                                      <p:cBhvr>
                                        <p:cTn id="8" dur="500" fill="hold"/>
                                        <p:tgtEl>
                                          <p:spTgt spid="335"/>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33"/>
                                        </p:tgtEl>
                                        <p:attrNameLst>
                                          <p:attrName>style.visibility</p:attrName>
                                        </p:attrNameLst>
                                      </p:cBhvr>
                                      <p:to>
                                        <p:strVal val="visible"/>
                                      </p:to>
                                    </p:set>
                                    <p:anim calcmode="lin" valueType="num">
                                      <p:cBhvr>
                                        <p:cTn id="12" dur="500" fill="hold"/>
                                        <p:tgtEl>
                                          <p:spTgt spid="333"/>
                                        </p:tgtEl>
                                        <p:attrNameLst>
                                          <p:attrName>ppt_w</p:attrName>
                                        </p:attrNameLst>
                                      </p:cBhvr>
                                      <p:tavLst>
                                        <p:tav tm="0">
                                          <p:val>
                                            <p:fltVal val="0"/>
                                          </p:val>
                                        </p:tav>
                                        <p:tav tm="100000">
                                          <p:val>
                                            <p:strVal val="#ppt_w"/>
                                          </p:val>
                                        </p:tav>
                                      </p:tavLst>
                                    </p:anim>
                                    <p:anim calcmode="lin" valueType="num">
                                      <p:cBhvr>
                                        <p:cTn id="13" dur="500" fill="hold"/>
                                        <p:tgtEl>
                                          <p:spTgt spid="333"/>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32"/>
                                        </p:tgtEl>
                                        <p:attrNameLst>
                                          <p:attrName>style.visibility</p:attrName>
                                        </p:attrNameLst>
                                      </p:cBhvr>
                                      <p:to>
                                        <p:strVal val="visible"/>
                                      </p:to>
                                    </p:set>
                                    <p:anim calcmode="lin" valueType="num">
                                      <p:cBhvr>
                                        <p:cTn id="17" dur="500" fill="hold"/>
                                        <p:tgtEl>
                                          <p:spTgt spid="332"/>
                                        </p:tgtEl>
                                        <p:attrNameLst>
                                          <p:attrName>ppt_w</p:attrName>
                                        </p:attrNameLst>
                                      </p:cBhvr>
                                      <p:tavLst>
                                        <p:tav tm="0">
                                          <p:val>
                                            <p:fltVal val="0"/>
                                          </p:val>
                                        </p:tav>
                                        <p:tav tm="100000">
                                          <p:val>
                                            <p:strVal val="#ppt_w"/>
                                          </p:val>
                                        </p:tav>
                                      </p:tavLst>
                                    </p:anim>
                                    <p:anim calcmode="lin" valueType="num">
                                      <p:cBhvr>
                                        <p:cTn id="18" dur="500" fill="hold"/>
                                        <p:tgtEl>
                                          <p:spTgt spid="332"/>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34"/>
                                        </p:tgtEl>
                                        <p:attrNameLst>
                                          <p:attrName>style.visibility</p:attrName>
                                        </p:attrNameLst>
                                      </p:cBhvr>
                                      <p:to>
                                        <p:strVal val="visible"/>
                                      </p:to>
                                    </p:set>
                                    <p:anim calcmode="lin" valueType="num">
                                      <p:cBhvr>
                                        <p:cTn id="22" dur="500" fill="hold"/>
                                        <p:tgtEl>
                                          <p:spTgt spid="334"/>
                                        </p:tgtEl>
                                        <p:attrNameLst>
                                          <p:attrName>ppt_w</p:attrName>
                                        </p:attrNameLst>
                                      </p:cBhvr>
                                      <p:tavLst>
                                        <p:tav tm="0">
                                          <p:val>
                                            <p:fltVal val="0"/>
                                          </p:val>
                                        </p:tav>
                                        <p:tav tm="100000">
                                          <p:val>
                                            <p:strVal val="#ppt_w"/>
                                          </p:val>
                                        </p:tav>
                                      </p:tavLst>
                                    </p:anim>
                                    <p:anim calcmode="lin" valueType="num">
                                      <p:cBhvr>
                                        <p:cTn id="23" dur="500" fill="hold"/>
                                        <p:tgtEl>
                                          <p:spTgt spid="3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3" grpId="2"/>
      <p:bldP build="whole" bldLvl="1" animBg="1" rev="0" advAuto="0" spid="335" grpId="1"/>
      <p:bldP build="whole" bldLvl="1" animBg="1" rev="0" advAuto="0" spid="334" grpId="4"/>
      <p:bldP build="whole" bldLvl="1" animBg="1" rev="0" advAuto="0" spid="332" grpId="3"/>
    </p:bldLst>
  </p:timing>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43" name="Shape 343"/>
          <p:cNvSpPr/>
          <p:nvPr/>
        </p:nvSpPr>
        <p:spPr>
          <a:xfrm>
            <a:off x="493365" y="3791210"/>
            <a:ext cx="3287521" cy="11078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694" y="0"/>
                </a:moveTo>
                <a:lnTo>
                  <a:pt x="11694" y="8161"/>
                </a:lnTo>
                <a:lnTo>
                  <a:pt x="0" y="8161"/>
                </a:lnTo>
                <a:lnTo>
                  <a:pt x="0" y="21600"/>
                </a:lnTo>
                <a:lnTo>
                  <a:pt x="21600" y="21600"/>
                </a:lnTo>
                <a:lnTo>
                  <a:pt x="21600" y="0"/>
                </a:lnTo>
                <a:lnTo>
                  <a:pt x="11694" y="0"/>
                </a:lnTo>
                <a:close/>
              </a:path>
            </a:pathLst>
          </a:cu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44" name="Shape 344"/>
          <p:cNvSpPr/>
          <p:nvPr/>
        </p:nvSpPr>
        <p:spPr>
          <a:xfrm>
            <a:off x="5275505" y="4075007"/>
            <a:ext cx="3703299" cy="1108039"/>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45" name="Shape 345"/>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46" name="pasted-image.pdf"/>
          <p:cNvPicPr>
            <a:picLocks noChangeAspect="1"/>
          </p:cNvPicPr>
          <p:nvPr/>
        </p:nvPicPr>
        <p:blipFill>
          <a:blip r:embed="rId3">
            <a:extLst/>
          </a:blip>
          <a:stretch>
            <a:fillRect/>
          </a:stretch>
        </p:blipFill>
        <p:spPr>
          <a:xfrm>
            <a:off x="4967238" y="2303859"/>
            <a:ext cx="3982641" cy="3482579"/>
          </a:xfrm>
          <a:prstGeom prst="rect">
            <a:avLst/>
          </a:prstGeom>
          <a:ln w="3175">
            <a:miter lim="400000"/>
          </a:ln>
        </p:spPr>
      </p:pic>
      <p:pic>
        <p:nvPicPr>
          <p:cNvPr id="347" name="pasted-image.pdf"/>
          <p:cNvPicPr>
            <a:picLocks noChangeAspect="1"/>
          </p:cNvPicPr>
          <p:nvPr/>
        </p:nvPicPr>
        <p:blipFill>
          <a:blip r:embed="rId4">
            <a:extLst/>
          </a:blip>
          <a:stretch>
            <a:fillRect/>
          </a:stretch>
        </p:blipFill>
        <p:spPr>
          <a:xfrm>
            <a:off x="145877" y="2328872"/>
            <a:ext cx="3982642" cy="3223618"/>
          </a:xfrm>
          <a:prstGeom prst="rect">
            <a:avLst/>
          </a:prstGeom>
          <a:ln w="3175">
            <a:miter lim="400000"/>
          </a:ln>
        </p:spPr>
      </p:pic>
      <p:sp>
        <p:nvSpPr>
          <p:cNvPr id="348" name="Shape 3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49" name="pasted-image.pdf"/>
          <p:cNvPicPr>
            <a:picLocks noChangeAspect="1"/>
          </p:cNvPicPr>
          <p:nvPr/>
        </p:nvPicPr>
        <p:blipFill>
          <a:blip r:embed="rId5">
            <a:extLst/>
          </a:blip>
          <a:stretch>
            <a:fillRect/>
          </a:stretch>
        </p:blipFill>
        <p:spPr>
          <a:xfrm>
            <a:off x="2074404" y="5844149"/>
            <a:ext cx="4995192" cy="661129"/>
          </a:xfrm>
          <a:prstGeom prst="rect">
            <a:avLst/>
          </a:prstGeom>
          <a:ln w="3175">
            <a:miter lim="400000"/>
          </a:ln>
        </p:spPr>
      </p:pic>
      <p:sp>
        <p:nvSpPr>
          <p:cNvPr id="350" name="Shape 350"/>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46"/>
                                        </p:tgtEl>
                                        <p:attrNameLst>
                                          <p:attrName>style.visibility</p:attrName>
                                        </p:attrNameLst>
                                      </p:cBhvr>
                                      <p:to>
                                        <p:strVal val="visible"/>
                                      </p:to>
                                    </p:set>
                                    <p:anim calcmode="lin" valueType="num">
                                      <p:cBhvr>
                                        <p:cTn id="7" dur="500" fill="hold"/>
                                        <p:tgtEl>
                                          <p:spTgt spid="346"/>
                                        </p:tgtEl>
                                        <p:attrNameLst>
                                          <p:attrName>ppt_w</p:attrName>
                                        </p:attrNameLst>
                                      </p:cBhvr>
                                      <p:tavLst>
                                        <p:tav tm="0">
                                          <p:val>
                                            <p:fltVal val="0"/>
                                          </p:val>
                                        </p:tav>
                                        <p:tav tm="100000">
                                          <p:val>
                                            <p:strVal val="#ppt_w"/>
                                          </p:val>
                                        </p:tav>
                                      </p:tavLst>
                                    </p:anim>
                                    <p:anim calcmode="lin" valueType="num">
                                      <p:cBhvr>
                                        <p:cTn id="8" dur="500" fill="hold"/>
                                        <p:tgtEl>
                                          <p:spTgt spid="346"/>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45"/>
                                        </p:tgtEl>
                                        <p:attrNameLst>
                                          <p:attrName>style.visibility</p:attrName>
                                        </p:attrNameLst>
                                      </p:cBhvr>
                                      <p:to>
                                        <p:strVal val="visible"/>
                                      </p:to>
                                    </p:set>
                                    <p:anim calcmode="lin" valueType="num">
                                      <p:cBhvr>
                                        <p:cTn id="12" dur="500" fill="hold"/>
                                        <p:tgtEl>
                                          <p:spTgt spid="345"/>
                                        </p:tgtEl>
                                        <p:attrNameLst>
                                          <p:attrName>ppt_w</p:attrName>
                                        </p:attrNameLst>
                                      </p:cBhvr>
                                      <p:tavLst>
                                        <p:tav tm="0">
                                          <p:val>
                                            <p:fltVal val="0"/>
                                          </p:val>
                                        </p:tav>
                                        <p:tav tm="100000">
                                          <p:val>
                                            <p:strVal val="#ppt_w"/>
                                          </p:val>
                                        </p:tav>
                                      </p:tavLst>
                                    </p:anim>
                                    <p:anim calcmode="lin" valueType="num">
                                      <p:cBhvr>
                                        <p:cTn id="13" dur="500" fill="hold"/>
                                        <p:tgtEl>
                                          <p:spTgt spid="345"/>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43"/>
                                        </p:tgtEl>
                                        <p:attrNameLst>
                                          <p:attrName>style.visibility</p:attrName>
                                        </p:attrNameLst>
                                      </p:cBhvr>
                                      <p:to>
                                        <p:strVal val="visible"/>
                                      </p:to>
                                    </p:set>
                                    <p:anim calcmode="lin" valueType="num">
                                      <p:cBhvr>
                                        <p:cTn id="17" dur="500" fill="hold"/>
                                        <p:tgtEl>
                                          <p:spTgt spid="343"/>
                                        </p:tgtEl>
                                        <p:attrNameLst>
                                          <p:attrName>ppt_w</p:attrName>
                                        </p:attrNameLst>
                                      </p:cBhvr>
                                      <p:tavLst>
                                        <p:tav tm="0">
                                          <p:val>
                                            <p:fltVal val="0"/>
                                          </p:val>
                                        </p:tav>
                                        <p:tav tm="100000">
                                          <p:val>
                                            <p:strVal val="#ppt_w"/>
                                          </p:val>
                                        </p:tav>
                                      </p:tavLst>
                                    </p:anim>
                                    <p:anim calcmode="lin" valueType="num">
                                      <p:cBhvr>
                                        <p:cTn id="18" dur="500" fill="hold"/>
                                        <p:tgtEl>
                                          <p:spTgt spid="34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44"/>
                                        </p:tgtEl>
                                        <p:attrNameLst>
                                          <p:attrName>style.visibility</p:attrName>
                                        </p:attrNameLst>
                                      </p:cBhvr>
                                      <p:to>
                                        <p:strVal val="visible"/>
                                      </p:to>
                                    </p:set>
                                    <p:anim calcmode="lin" valueType="num">
                                      <p:cBhvr>
                                        <p:cTn id="22" dur="500" fill="hold"/>
                                        <p:tgtEl>
                                          <p:spTgt spid="344"/>
                                        </p:tgtEl>
                                        <p:attrNameLst>
                                          <p:attrName>ppt_w</p:attrName>
                                        </p:attrNameLst>
                                      </p:cBhvr>
                                      <p:tavLst>
                                        <p:tav tm="0">
                                          <p:val>
                                            <p:fltVal val="0"/>
                                          </p:val>
                                        </p:tav>
                                        <p:tav tm="100000">
                                          <p:val>
                                            <p:strVal val="#ppt_w"/>
                                          </p:val>
                                        </p:tav>
                                      </p:tavLst>
                                    </p:anim>
                                    <p:anim calcmode="lin" valueType="num">
                                      <p:cBhvr>
                                        <p:cTn id="23" dur="500" fill="hold"/>
                                        <p:tgtEl>
                                          <p:spTgt spid="34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46" grpId="1"/>
      <p:bldP build="whole" bldLvl="1" animBg="1" rev="0" advAuto="0" spid="344" grpId="4"/>
      <p:bldP build="whole" bldLvl="1" animBg="1" rev="0" advAuto="0" spid="343" grpId="3"/>
      <p:bldP build="whole" bldLvl="1" animBg="1" rev="0" advAuto="0" spid="345" grpId="2"/>
    </p:bldLst>
  </p:timing>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06" name="Shape 106"/>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07" name="Shape 107"/>
          <p:cNvSpPr/>
          <p:nvPr>
            <p:ph type="title"/>
          </p:nvPr>
        </p:nvSpPr>
        <p:spPr>
          <a:xfrm>
            <a:off x="827087" y="153987"/>
            <a:ext cx="7485063" cy="912813"/>
          </a:xfrm>
          <a:prstGeom prst="rect">
            <a:avLst/>
          </a:prstGeom>
        </p:spPr>
        <p:txBody>
          <a:bodyPr/>
          <a:lstStyle/>
          <a:p>
            <a:pPr/>
            <a:r>
              <a:t>Case Study: Parallel Reduction in OpenCL</a:t>
            </a:r>
          </a:p>
        </p:txBody>
      </p:sp>
      <p:sp>
        <p:nvSpPr>
          <p:cNvPr id="108" name="Shape 108"/>
          <p:cNvSpPr/>
          <p:nvPr>
            <p:ph type="body" idx="1"/>
          </p:nvPr>
        </p:nvSpPr>
        <p:spPr>
          <a:xfrm>
            <a:off x="827087" y="1193800"/>
            <a:ext cx="7485063" cy="5156200"/>
          </a:xfrm>
          <a:prstGeom prst="rect">
            <a:avLst/>
          </a:prstGeom>
        </p:spPr>
        <p:txBody>
          <a:bodyPr/>
          <a:lstStyle/>
          <a:p>
            <a:pPr marL="342900" indent="-342900"/>
            <a:r>
              <a:t>Summing up all values of an array</a:t>
            </a:r>
          </a:p>
          <a:p>
            <a:pPr marL="342900" indent="-342900"/>
            <a:r>
              <a:t>Comparison of 7 implementations by Nvidia</a:t>
            </a:r>
          </a:p>
          <a:p>
            <a:pPr marL="342900" indent="-342900"/>
            <a:r>
              <a:t>Investigating complexity and efficiency of optimisations</a:t>
            </a:r>
          </a:p>
        </p:txBody>
      </p:sp>
      <p:pic>
        <p:nvPicPr>
          <p:cNvPr id="109" name="pasted-image.pdf"/>
          <p:cNvPicPr>
            <a:picLocks noChangeAspect="1"/>
          </p:cNvPicPr>
          <p:nvPr/>
        </p:nvPicPr>
        <p:blipFill>
          <a:blip r:embed="rId2">
            <a:extLst/>
          </a:blip>
          <a:srcRect l="16638" t="7589" r="28652" b="72829"/>
          <a:stretch>
            <a:fillRect/>
          </a:stretch>
        </p:blipFill>
        <p:spPr>
          <a:xfrm>
            <a:off x="1901825" y="2557661"/>
            <a:ext cx="5340355" cy="2703158"/>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4" name="Shape 354"/>
          <p:cNvSpPr/>
          <p:nvPr/>
        </p:nvSpPr>
        <p:spPr>
          <a:xfrm>
            <a:off x="779861" y="3617545"/>
            <a:ext cx="1528472" cy="675973"/>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55" name="Shape 355"/>
          <p:cNvSpPr/>
          <p:nvPr/>
        </p:nvSpPr>
        <p:spPr>
          <a:xfrm>
            <a:off x="5457236" y="3832706"/>
            <a:ext cx="237940" cy="245651"/>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56" name="Shape 356"/>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57" name="pasted-image.pdf"/>
          <p:cNvPicPr>
            <a:picLocks noChangeAspect="1"/>
          </p:cNvPicPr>
          <p:nvPr/>
        </p:nvPicPr>
        <p:blipFill>
          <a:blip r:embed="rId2">
            <a:extLst/>
          </a:blip>
          <a:stretch>
            <a:fillRect/>
          </a:stretch>
        </p:blipFill>
        <p:spPr>
          <a:xfrm>
            <a:off x="4929793" y="2330328"/>
            <a:ext cx="3982642" cy="3143251"/>
          </a:xfrm>
          <a:prstGeom prst="rect">
            <a:avLst/>
          </a:prstGeom>
          <a:ln w="3175">
            <a:miter lim="400000"/>
          </a:ln>
        </p:spPr>
      </p:pic>
      <p:pic>
        <p:nvPicPr>
          <p:cNvPr id="358" name="pasted-image.pdf"/>
          <p:cNvPicPr>
            <a:picLocks noChangeAspect="1"/>
          </p:cNvPicPr>
          <p:nvPr/>
        </p:nvPicPr>
        <p:blipFill>
          <a:blip r:embed="rId3">
            <a:extLst/>
          </a:blip>
          <a:stretch>
            <a:fillRect/>
          </a:stretch>
        </p:blipFill>
        <p:spPr>
          <a:xfrm>
            <a:off x="272690" y="2187453"/>
            <a:ext cx="3982642" cy="3482579"/>
          </a:xfrm>
          <a:prstGeom prst="rect">
            <a:avLst/>
          </a:prstGeom>
          <a:ln w="3175">
            <a:miter lim="400000"/>
          </a:ln>
        </p:spPr>
      </p:pic>
      <p:sp>
        <p:nvSpPr>
          <p:cNvPr id="359" name="Shape 35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60" name="pasted-image.pdf"/>
          <p:cNvPicPr>
            <a:picLocks noChangeAspect="1"/>
          </p:cNvPicPr>
          <p:nvPr/>
        </p:nvPicPr>
        <p:blipFill>
          <a:blip r:embed="rId4">
            <a:extLst/>
          </a:blip>
          <a:stretch>
            <a:fillRect/>
          </a:stretch>
        </p:blipFill>
        <p:spPr>
          <a:xfrm>
            <a:off x="2527101" y="6080477"/>
            <a:ext cx="4089798" cy="294681"/>
          </a:xfrm>
          <a:prstGeom prst="rect">
            <a:avLst/>
          </a:prstGeom>
          <a:ln w="3175">
            <a:miter lim="400000"/>
          </a:ln>
        </p:spPr>
      </p:pic>
      <p:sp>
        <p:nvSpPr>
          <p:cNvPr id="361" name="Shape 361"/>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57"/>
                                        </p:tgtEl>
                                        <p:attrNameLst>
                                          <p:attrName>style.visibility</p:attrName>
                                        </p:attrNameLst>
                                      </p:cBhvr>
                                      <p:to>
                                        <p:strVal val="visible"/>
                                      </p:to>
                                    </p:set>
                                    <p:anim calcmode="lin" valueType="num">
                                      <p:cBhvr>
                                        <p:cTn id="7" dur="500" fill="hold"/>
                                        <p:tgtEl>
                                          <p:spTgt spid="357"/>
                                        </p:tgtEl>
                                        <p:attrNameLst>
                                          <p:attrName>ppt_w</p:attrName>
                                        </p:attrNameLst>
                                      </p:cBhvr>
                                      <p:tavLst>
                                        <p:tav tm="0">
                                          <p:val>
                                            <p:fltVal val="0"/>
                                          </p:val>
                                        </p:tav>
                                        <p:tav tm="100000">
                                          <p:val>
                                            <p:strVal val="#ppt_w"/>
                                          </p:val>
                                        </p:tav>
                                      </p:tavLst>
                                    </p:anim>
                                    <p:anim calcmode="lin" valueType="num">
                                      <p:cBhvr>
                                        <p:cTn id="8" dur="500" fill="hold"/>
                                        <p:tgtEl>
                                          <p:spTgt spid="357"/>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56"/>
                                        </p:tgtEl>
                                        <p:attrNameLst>
                                          <p:attrName>style.visibility</p:attrName>
                                        </p:attrNameLst>
                                      </p:cBhvr>
                                      <p:to>
                                        <p:strVal val="visible"/>
                                      </p:to>
                                    </p:set>
                                    <p:anim calcmode="lin" valueType="num">
                                      <p:cBhvr>
                                        <p:cTn id="12" dur="500" fill="hold"/>
                                        <p:tgtEl>
                                          <p:spTgt spid="356"/>
                                        </p:tgtEl>
                                        <p:attrNameLst>
                                          <p:attrName>ppt_w</p:attrName>
                                        </p:attrNameLst>
                                      </p:cBhvr>
                                      <p:tavLst>
                                        <p:tav tm="0">
                                          <p:val>
                                            <p:fltVal val="0"/>
                                          </p:val>
                                        </p:tav>
                                        <p:tav tm="100000">
                                          <p:val>
                                            <p:strVal val="#ppt_w"/>
                                          </p:val>
                                        </p:tav>
                                      </p:tavLst>
                                    </p:anim>
                                    <p:anim calcmode="lin" valueType="num">
                                      <p:cBhvr>
                                        <p:cTn id="13" dur="500" fill="hold"/>
                                        <p:tgtEl>
                                          <p:spTgt spid="356"/>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54"/>
                                        </p:tgtEl>
                                        <p:attrNameLst>
                                          <p:attrName>style.visibility</p:attrName>
                                        </p:attrNameLst>
                                      </p:cBhvr>
                                      <p:to>
                                        <p:strVal val="visible"/>
                                      </p:to>
                                    </p:set>
                                    <p:anim calcmode="lin" valueType="num">
                                      <p:cBhvr>
                                        <p:cTn id="17" dur="500" fill="hold"/>
                                        <p:tgtEl>
                                          <p:spTgt spid="354"/>
                                        </p:tgtEl>
                                        <p:attrNameLst>
                                          <p:attrName>ppt_w</p:attrName>
                                        </p:attrNameLst>
                                      </p:cBhvr>
                                      <p:tavLst>
                                        <p:tav tm="0">
                                          <p:val>
                                            <p:fltVal val="0"/>
                                          </p:val>
                                        </p:tav>
                                        <p:tav tm="100000">
                                          <p:val>
                                            <p:strVal val="#ppt_w"/>
                                          </p:val>
                                        </p:tav>
                                      </p:tavLst>
                                    </p:anim>
                                    <p:anim calcmode="lin" valueType="num">
                                      <p:cBhvr>
                                        <p:cTn id="18" dur="500" fill="hold"/>
                                        <p:tgtEl>
                                          <p:spTgt spid="35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55"/>
                                        </p:tgtEl>
                                        <p:attrNameLst>
                                          <p:attrName>style.visibility</p:attrName>
                                        </p:attrNameLst>
                                      </p:cBhvr>
                                      <p:to>
                                        <p:strVal val="visible"/>
                                      </p:to>
                                    </p:set>
                                    <p:anim calcmode="lin" valueType="num">
                                      <p:cBhvr>
                                        <p:cTn id="22" dur="500" fill="hold"/>
                                        <p:tgtEl>
                                          <p:spTgt spid="355"/>
                                        </p:tgtEl>
                                        <p:attrNameLst>
                                          <p:attrName>ppt_w</p:attrName>
                                        </p:attrNameLst>
                                      </p:cBhvr>
                                      <p:tavLst>
                                        <p:tav tm="0">
                                          <p:val>
                                            <p:fltVal val="0"/>
                                          </p:val>
                                        </p:tav>
                                        <p:tav tm="100000">
                                          <p:val>
                                            <p:strVal val="#ppt_w"/>
                                          </p:val>
                                        </p:tav>
                                      </p:tavLst>
                                    </p:anim>
                                    <p:anim calcmode="lin" valueType="num">
                                      <p:cBhvr>
                                        <p:cTn id="23" dur="500" fill="hold"/>
                                        <p:tgtEl>
                                          <p:spTgt spid="35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54" grpId="3"/>
      <p:bldP build="whole" bldLvl="1" animBg="1" rev="0" advAuto="0" spid="355" grpId="4"/>
      <p:bldP build="whole" bldLvl="1" animBg="1" rev="0" advAuto="0" spid="357" grpId="1"/>
      <p:bldP build="whole" bldLvl="1" animBg="1" rev="0" advAuto="0" spid="356" grpId="2"/>
    </p:bldLst>
  </p:timing>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3" name="Shape 363"/>
          <p:cNvSpPr/>
          <p:nvPr/>
        </p:nvSpPr>
        <p:spPr>
          <a:xfrm>
            <a:off x="5869728" y="3789463"/>
            <a:ext cx="3151814" cy="34693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64" name="Shape 364"/>
          <p:cNvSpPr/>
          <p:nvPr/>
        </p:nvSpPr>
        <p:spPr>
          <a:xfrm>
            <a:off x="2110009" y="2929417"/>
            <a:ext cx="776189" cy="34693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65" name="Shape 365"/>
          <p:cNvSpPr/>
          <p:nvPr/>
        </p:nvSpPr>
        <p:spPr>
          <a:xfrm>
            <a:off x="832343" y="3615997"/>
            <a:ext cx="680317" cy="346932"/>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66" name="Shape 366"/>
          <p:cNvSpPr/>
          <p:nvPr/>
        </p:nvSpPr>
        <p:spPr>
          <a:xfrm>
            <a:off x="4125515" y="318742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67" name="pasted-image.pdf"/>
          <p:cNvPicPr>
            <a:picLocks noChangeAspect="1"/>
          </p:cNvPicPr>
          <p:nvPr/>
        </p:nvPicPr>
        <p:blipFill>
          <a:blip r:embed="rId3">
            <a:extLst/>
          </a:blip>
          <a:stretch>
            <a:fillRect/>
          </a:stretch>
        </p:blipFill>
        <p:spPr>
          <a:xfrm>
            <a:off x="5002978" y="2394889"/>
            <a:ext cx="3937993" cy="2777134"/>
          </a:xfrm>
          <a:prstGeom prst="rect">
            <a:avLst/>
          </a:prstGeom>
          <a:ln w="3175">
            <a:miter lim="400000"/>
          </a:ln>
        </p:spPr>
      </p:pic>
      <p:pic>
        <p:nvPicPr>
          <p:cNvPr id="368" name="pasted-image.pdf"/>
          <p:cNvPicPr>
            <a:picLocks noChangeAspect="1"/>
          </p:cNvPicPr>
          <p:nvPr/>
        </p:nvPicPr>
        <p:blipFill>
          <a:blip r:embed="rId4">
            <a:extLst/>
          </a:blip>
          <a:stretch>
            <a:fillRect/>
          </a:stretch>
        </p:blipFill>
        <p:spPr>
          <a:xfrm>
            <a:off x="272690" y="2211830"/>
            <a:ext cx="3982642" cy="3143251"/>
          </a:xfrm>
          <a:prstGeom prst="rect">
            <a:avLst/>
          </a:prstGeom>
          <a:ln w="3175">
            <a:miter lim="400000"/>
          </a:ln>
        </p:spPr>
      </p:pic>
      <p:sp>
        <p:nvSpPr>
          <p:cNvPr id="369" name="Shape 36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70" name="pasted-image.pdf"/>
          <p:cNvPicPr>
            <a:picLocks noChangeAspect="1"/>
          </p:cNvPicPr>
          <p:nvPr/>
        </p:nvPicPr>
        <p:blipFill>
          <a:blip r:embed="rId5">
            <a:extLst/>
          </a:blip>
          <a:stretch>
            <a:fillRect/>
          </a:stretch>
        </p:blipFill>
        <p:spPr>
          <a:xfrm>
            <a:off x="2674441" y="5635980"/>
            <a:ext cx="3795118" cy="723305"/>
          </a:xfrm>
          <a:prstGeom prst="rect">
            <a:avLst/>
          </a:prstGeom>
          <a:ln w="3175">
            <a:miter lim="400000"/>
          </a:ln>
        </p:spPr>
      </p:pic>
      <p:sp>
        <p:nvSpPr>
          <p:cNvPr id="371" name="Shape 371"/>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63"/>
                                        </p:tgtEl>
                                        <p:attrNameLst>
                                          <p:attrName>style.visibility</p:attrName>
                                        </p:attrNameLst>
                                      </p:cBhvr>
                                      <p:to>
                                        <p:strVal val="visible"/>
                                      </p:to>
                                    </p:set>
                                    <p:anim calcmode="lin" valueType="num">
                                      <p:cBhvr>
                                        <p:cTn id="7" dur="500" fill="hold"/>
                                        <p:tgtEl>
                                          <p:spTgt spid="363"/>
                                        </p:tgtEl>
                                        <p:attrNameLst>
                                          <p:attrName>ppt_w</p:attrName>
                                        </p:attrNameLst>
                                      </p:cBhvr>
                                      <p:tavLst>
                                        <p:tav tm="0">
                                          <p:val>
                                            <p:fltVal val="0"/>
                                          </p:val>
                                        </p:tav>
                                        <p:tav tm="100000">
                                          <p:val>
                                            <p:strVal val="#ppt_w"/>
                                          </p:val>
                                        </p:tav>
                                      </p:tavLst>
                                    </p:anim>
                                    <p:anim calcmode="lin" valueType="num">
                                      <p:cBhvr>
                                        <p:cTn id="8" dur="500" fill="hold"/>
                                        <p:tgtEl>
                                          <p:spTgt spid="36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67"/>
                                        </p:tgtEl>
                                        <p:attrNameLst>
                                          <p:attrName>style.visibility</p:attrName>
                                        </p:attrNameLst>
                                      </p:cBhvr>
                                      <p:to>
                                        <p:strVal val="visible"/>
                                      </p:to>
                                    </p:set>
                                    <p:anim calcmode="lin" valueType="num">
                                      <p:cBhvr>
                                        <p:cTn id="12" dur="500" fill="hold"/>
                                        <p:tgtEl>
                                          <p:spTgt spid="367"/>
                                        </p:tgtEl>
                                        <p:attrNameLst>
                                          <p:attrName>ppt_w</p:attrName>
                                        </p:attrNameLst>
                                      </p:cBhvr>
                                      <p:tavLst>
                                        <p:tav tm="0">
                                          <p:val>
                                            <p:fltVal val="0"/>
                                          </p:val>
                                        </p:tav>
                                        <p:tav tm="100000">
                                          <p:val>
                                            <p:strVal val="#ppt_w"/>
                                          </p:val>
                                        </p:tav>
                                      </p:tavLst>
                                    </p:anim>
                                    <p:anim calcmode="lin" valueType="num">
                                      <p:cBhvr>
                                        <p:cTn id="13" dur="500" fill="hold"/>
                                        <p:tgtEl>
                                          <p:spTgt spid="367"/>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64"/>
                                        </p:tgtEl>
                                        <p:attrNameLst>
                                          <p:attrName>style.visibility</p:attrName>
                                        </p:attrNameLst>
                                      </p:cBhvr>
                                      <p:to>
                                        <p:strVal val="visible"/>
                                      </p:to>
                                    </p:set>
                                    <p:anim calcmode="lin" valueType="num">
                                      <p:cBhvr>
                                        <p:cTn id="17" dur="500" fill="hold"/>
                                        <p:tgtEl>
                                          <p:spTgt spid="364"/>
                                        </p:tgtEl>
                                        <p:attrNameLst>
                                          <p:attrName>ppt_w</p:attrName>
                                        </p:attrNameLst>
                                      </p:cBhvr>
                                      <p:tavLst>
                                        <p:tav tm="0">
                                          <p:val>
                                            <p:fltVal val="0"/>
                                          </p:val>
                                        </p:tav>
                                        <p:tav tm="100000">
                                          <p:val>
                                            <p:strVal val="#ppt_w"/>
                                          </p:val>
                                        </p:tav>
                                      </p:tavLst>
                                    </p:anim>
                                    <p:anim calcmode="lin" valueType="num">
                                      <p:cBhvr>
                                        <p:cTn id="18" dur="500" fill="hold"/>
                                        <p:tgtEl>
                                          <p:spTgt spid="364"/>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66"/>
                                        </p:tgtEl>
                                        <p:attrNameLst>
                                          <p:attrName>style.visibility</p:attrName>
                                        </p:attrNameLst>
                                      </p:cBhvr>
                                      <p:to>
                                        <p:strVal val="visible"/>
                                      </p:to>
                                    </p:set>
                                    <p:anim calcmode="lin" valueType="num">
                                      <p:cBhvr>
                                        <p:cTn id="22" dur="500" fill="hold"/>
                                        <p:tgtEl>
                                          <p:spTgt spid="366"/>
                                        </p:tgtEl>
                                        <p:attrNameLst>
                                          <p:attrName>ppt_w</p:attrName>
                                        </p:attrNameLst>
                                      </p:cBhvr>
                                      <p:tavLst>
                                        <p:tav tm="0">
                                          <p:val>
                                            <p:fltVal val="0"/>
                                          </p:val>
                                        </p:tav>
                                        <p:tav tm="100000">
                                          <p:val>
                                            <p:strVal val="#ppt_w"/>
                                          </p:val>
                                        </p:tav>
                                      </p:tavLst>
                                    </p:anim>
                                    <p:anim calcmode="lin" valueType="num">
                                      <p:cBhvr>
                                        <p:cTn id="23" dur="500" fill="hold"/>
                                        <p:tgtEl>
                                          <p:spTgt spid="366"/>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65"/>
                                        </p:tgtEl>
                                        <p:attrNameLst>
                                          <p:attrName>style.visibility</p:attrName>
                                        </p:attrNameLst>
                                      </p:cBhvr>
                                      <p:to>
                                        <p:strVal val="visible"/>
                                      </p:to>
                                    </p:set>
                                    <p:anim calcmode="lin" valueType="num">
                                      <p:cBhvr>
                                        <p:cTn id="27" dur="500" fill="hold"/>
                                        <p:tgtEl>
                                          <p:spTgt spid="365"/>
                                        </p:tgtEl>
                                        <p:attrNameLst>
                                          <p:attrName>ppt_w</p:attrName>
                                        </p:attrNameLst>
                                      </p:cBhvr>
                                      <p:tavLst>
                                        <p:tav tm="0">
                                          <p:val>
                                            <p:fltVal val="0"/>
                                          </p:val>
                                        </p:tav>
                                        <p:tav tm="100000">
                                          <p:val>
                                            <p:strVal val="#ppt_w"/>
                                          </p:val>
                                        </p:tav>
                                      </p:tavLst>
                                    </p:anim>
                                    <p:anim calcmode="lin" valueType="num">
                                      <p:cBhvr>
                                        <p:cTn id="28" dur="500" fill="hold"/>
                                        <p:tgtEl>
                                          <p:spTgt spid="36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63" grpId="1"/>
      <p:bldP build="whole" bldLvl="1" animBg="1" rev="0" advAuto="0" spid="366" grpId="4"/>
      <p:bldP build="whole" bldLvl="1" animBg="1" rev="0" advAuto="0" spid="364" grpId="3"/>
      <p:bldP build="whole" bldLvl="1" animBg="1" rev="0" advAuto="0" spid="365" grpId="5"/>
      <p:bldP build="whole" bldLvl="1" animBg="1" rev="0" advAuto="0" spid="367" grpId="2"/>
    </p:bldLst>
  </p:timing>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5" name="Shape 375"/>
          <p:cNvSpPr/>
          <p:nvPr/>
        </p:nvSpPr>
        <p:spPr>
          <a:xfrm>
            <a:off x="1153917" y="3761902"/>
            <a:ext cx="3151661" cy="340334"/>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76" name="Shape 376"/>
          <p:cNvSpPr/>
          <p:nvPr/>
        </p:nvSpPr>
        <p:spPr>
          <a:xfrm>
            <a:off x="897659" y="3407432"/>
            <a:ext cx="892970" cy="340334"/>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77" name="Shape 377"/>
          <p:cNvSpPr/>
          <p:nvPr/>
        </p:nvSpPr>
        <p:spPr>
          <a:xfrm>
            <a:off x="5668354" y="3436627"/>
            <a:ext cx="3016120" cy="670611"/>
          </a:xfrm>
          <a:prstGeom prst="rect">
            <a:avLst/>
          </a:prstGeom>
          <a:solidFill>
            <a:srgbClr val="F5D328"/>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78" name="Shape 378"/>
          <p:cNvSpPr/>
          <p:nvPr/>
        </p:nvSpPr>
        <p:spPr>
          <a:xfrm>
            <a:off x="4125515" y="3196357"/>
            <a:ext cx="892970" cy="465286"/>
          </a:xfrm>
          <a:prstGeom prst="rightArrow">
            <a:avLst>
              <a:gd name="adj1" fmla="val 32000"/>
              <a:gd name="adj2" fmla="val 54103"/>
            </a:avLst>
          </a:prstGeom>
          <a:gradFill>
            <a:gsLst>
              <a:gs pos="0">
                <a:srgbClr val="FBFBFB"/>
              </a:gs>
              <a:gs pos="100000">
                <a:srgbClr val="514B55"/>
              </a:gs>
            </a:gsLst>
            <a:lin ang="123295"/>
          </a:gradFill>
          <a:ln w="12700">
            <a:miter lim="400000"/>
          </a:ln>
          <a:effectLst>
            <a:outerShdw sx="100000" sy="100000" kx="0" ky="0" algn="b" rotWithShape="0" blurRad="25400" dist="12700" dir="5400000">
              <a:srgbClr val="000000">
                <a:alpha val="50000"/>
              </a:srgbClr>
            </a:outerShdw>
          </a:effectLst>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79" name="pasted-image.pdf"/>
          <p:cNvPicPr>
            <a:picLocks noChangeAspect="1"/>
          </p:cNvPicPr>
          <p:nvPr/>
        </p:nvPicPr>
        <p:blipFill>
          <a:blip r:embed="rId3">
            <a:extLst/>
          </a:blip>
          <a:stretch>
            <a:fillRect/>
          </a:stretch>
        </p:blipFill>
        <p:spPr>
          <a:xfrm>
            <a:off x="5087775" y="2344042"/>
            <a:ext cx="3937993" cy="2777134"/>
          </a:xfrm>
          <a:prstGeom prst="rect">
            <a:avLst/>
          </a:prstGeom>
          <a:ln w="3175">
            <a:miter lim="400000"/>
          </a:ln>
        </p:spPr>
      </p:pic>
      <p:pic>
        <p:nvPicPr>
          <p:cNvPr id="380" name="pasted-image.pdf"/>
          <p:cNvPicPr>
            <a:picLocks noChangeAspect="1"/>
          </p:cNvPicPr>
          <p:nvPr/>
        </p:nvPicPr>
        <p:blipFill>
          <a:blip r:embed="rId4">
            <a:extLst/>
          </a:blip>
          <a:stretch>
            <a:fillRect/>
          </a:stretch>
        </p:blipFill>
        <p:spPr>
          <a:xfrm>
            <a:off x="297661" y="2344042"/>
            <a:ext cx="3937993" cy="2777134"/>
          </a:xfrm>
          <a:prstGeom prst="rect">
            <a:avLst/>
          </a:prstGeom>
          <a:ln w="3175">
            <a:miter lim="400000"/>
          </a:ln>
        </p:spPr>
      </p:pic>
      <p:sp>
        <p:nvSpPr>
          <p:cNvPr id="381" name="Shape 38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382" name="pasted-image.pdf"/>
          <p:cNvPicPr>
            <a:picLocks noChangeAspect="1"/>
          </p:cNvPicPr>
          <p:nvPr/>
        </p:nvPicPr>
        <p:blipFill>
          <a:blip r:embed="rId5">
            <a:extLst/>
          </a:blip>
          <a:stretch>
            <a:fillRect/>
          </a:stretch>
        </p:blipFill>
        <p:spPr>
          <a:xfrm>
            <a:off x="2549425" y="6033551"/>
            <a:ext cx="4045150" cy="294681"/>
          </a:xfrm>
          <a:prstGeom prst="rect">
            <a:avLst/>
          </a:prstGeom>
          <a:ln w="3175">
            <a:miter lim="400000"/>
          </a:ln>
        </p:spPr>
      </p:pic>
      <p:sp>
        <p:nvSpPr>
          <p:cNvPr id="383" name="Shape 383"/>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as a Series of Rewrites</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79"/>
                                        </p:tgtEl>
                                        <p:attrNameLst>
                                          <p:attrName>style.visibility</p:attrName>
                                        </p:attrNameLst>
                                      </p:cBhvr>
                                      <p:to>
                                        <p:strVal val="visible"/>
                                      </p:to>
                                    </p:set>
                                    <p:anim calcmode="lin" valueType="num">
                                      <p:cBhvr>
                                        <p:cTn id="7" dur="500" fill="hold"/>
                                        <p:tgtEl>
                                          <p:spTgt spid="379"/>
                                        </p:tgtEl>
                                        <p:attrNameLst>
                                          <p:attrName>ppt_w</p:attrName>
                                        </p:attrNameLst>
                                      </p:cBhvr>
                                      <p:tavLst>
                                        <p:tav tm="0">
                                          <p:val>
                                            <p:fltVal val="0"/>
                                          </p:val>
                                        </p:tav>
                                        <p:tav tm="100000">
                                          <p:val>
                                            <p:strVal val="#ppt_w"/>
                                          </p:val>
                                        </p:tav>
                                      </p:tavLst>
                                    </p:anim>
                                    <p:anim calcmode="lin" valueType="num">
                                      <p:cBhvr>
                                        <p:cTn id="8" dur="500" fill="hold"/>
                                        <p:tgtEl>
                                          <p:spTgt spid="379"/>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78"/>
                                        </p:tgtEl>
                                        <p:attrNameLst>
                                          <p:attrName>style.visibility</p:attrName>
                                        </p:attrNameLst>
                                      </p:cBhvr>
                                      <p:to>
                                        <p:strVal val="visible"/>
                                      </p:to>
                                    </p:set>
                                    <p:anim calcmode="lin" valueType="num">
                                      <p:cBhvr>
                                        <p:cTn id="12" dur="500" fill="hold"/>
                                        <p:tgtEl>
                                          <p:spTgt spid="378"/>
                                        </p:tgtEl>
                                        <p:attrNameLst>
                                          <p:attrName>ppt_w</p:attrName>
                                        </p:attrNameLst>
                                      </p:cBhvr>
                                      <p:tavLst>
                                        <p:tav tm="0">
                                          <p:val>
                                            <p:fltVal val="0"/>
                                          </p:val>
                                        </p:tav>
                                        <p:tav tm="100000">
                                          <p:val>
                                            <p:strVal val="#ppt_w"/>
                                          </p:val>
                                        </p:tav>
                                      </p:tavLst>
                                    </p:anim>
                                    <p:anim calcmode="lin" valueType="num">
                                      <p:cBhvr>
                                        <p:cTn id="13" dur="500" fill="hold"/>
                                        <p:tgtEl>
                                          <p:spTgt spid="378"/>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Class="entr" nodeType="afterEffect" presetSubtype="16" presetID="23" grpId="3" fill="hold">
                                  <p:stCondLst>
                                    <p:cond delay="0"/>
                                  </p:stCondLst>
                                  <p:iterate type="el" backwards="0">
                                    <p:tmAbs val="0"/>
                                  </p:iterate>
                                  <p:childTnLst>
                                    <p:set>
                                      <p:cBhvr>
                                        <p:cTn id="16" fill="hold"/>
                                        <p:tgtEl>
                                          <p:spTgt spid="376"/>
                                        </p:tgtEl>
                                        <p:attrNameLst>
                                          <p:attrName>style.visibility</p:attrName>
                                        </p:attrNameLst>
                                      </p:cBhvr>
                                      <p:to>
                                        <p:strVal val="visible"/>
                                      </p:to>
                                    </p:set>
                                    <p:anim calcmode="lin" valueType="num">
                                      <p:cBhvr>
                                        <p:cTn id="17" dur="500" fill="hold"/>
                                        <p:tgtEl>
                                          <p:spTgt spid="376"/>
                                        </p:tgtEl>
                                        <p:attrNameLst>
                                          <p:attrName>ppt_w</p:attrName>
                                        </p:attrNameLst>
                                      </p:cBhvr>
                                      <p:tavLst>
                                        <p:tav tm="0">
                                          <p:val>
                                            <p:fltVal val="0"/>
                                          </p:val>
                                        </p:tav>
                                        <p:tav tm="100000">
                                          <p:val>
                                            <p:strVal val="#ppt_w"/>
                                          </p:val>
                                        </p:tav>
                                      </p:tavLst>
                                    </p:anim>
                                    <p:anim calcmode="lin" valueType="num">
                                      <p:cBhvr>
                                        <p:cTn id="18" dur="500" fill="hold"/>
                                        <p:tgtEl>
                                          <p:spTgt spid="376"/>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Class="entr" nodeType="afterEffect" presetSubtype="16" presetID="23" grpId="4" fill="hold">
                                  <p:stCondLst>
                                    <p:cond delay="0"/>
                                  </p:stCondLst>
                                  <p:iterate type="el" backwards="0">
                                    <p:tmAbs val="0"/>
                                  </p:iterate>
                                  <p:childTnLst>
                                    <p:set>
                                      <p:cBhvr>
                                        <p:cTn id="21" fill="hold"/>
                                        <p:tgtEl>
                                          <p:spTgt spid="377"/>
                                        </p:tgtEl>
                                        <p:attrNameLst>
                                          <p:attrName>style.visibility</p:attrName>
                                        </p:attrNameLst>
                                      </p:cBhvr>
                                      <p:to>
                                        <p:strVal val="visible"/>
                                      </p:to>
                                    </p:set>
                                    <p:anim calcmode="lin" valueType="num">
                                      <p:cBhvr>
                                        <p:cTn id="22" dur="500" fill="hold"/>
                                        <p:tgtEl>
                                          <p:spTgt spid="377"/>
                                        </p:tgtEl>
                                        <p:attrNameLst>
                                          <p:attrName>ppt_w</p:attrName>
                                        </p:attrNameLst>
                                      </p:cBhvr>
                                      <p:tavLst>
                                        <p:tav tm="0">
                                          <p:val>
                                            <p:fltVal val="0"/>
                                          </p:val>
                                        </p:tav>
                                        <p:tav tm="100000">
                                          <p:val>
                                            <p:strVal val="#ppt_w"/>
                                          </p:val>
                                        </p:tav>
                                      </p:tavLst>
                                    </p:anim>
                                    <p:anim calcmode="lin" valueType="num">
                                      <p:cBhvr>
                                        <p:cTn id="23" dur="500" fill="hold"/>
                                        <p:tgtEl>
                                          <p:spTgt spid="37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Class="entr" nodeType="afterEffect" presetSubtype="16" presetID="23" grpId="5" fill="hold">
                                  <p:stCondLst>
                                    <p:cond delay="0"/>
                                  </p:stCondLst>
                                  <p:iterate type="el" backwards="0">
                                    <p:tmAbs val="0"/>
                                  </p:iterate>
                                  <p:childTnLst>
                                    <p:set>
                                      <p:cBhvr>
                                        <p:cTn id="26" fill="hold"/>
                                        <p:tgtEl>
                                          <p:spTgt spid="375"/>
                                        </p:tgtEl>
                                        <p:attrNameLst>
                                          <p:attrName>style.visibility</p:attrName>
                                        </p:attrNameLst>
                                      </p:cBhvr>
                                      <p:to>
                                        <p:strVal val="visible"/>
                                      </p:to>
                                    </p:set>
                                    <p:anim calcmode="lin" valueType="num">
                                      <p:cBhvr>
                                        <p:cTn id="27" dur="500" fill="hold"/>
                                        <p:tgtEl>
                                          <p:spTgt spid="375"/>
                                        </p:tgtEl>
                                        <p:attrNameLst>
                                          <p:attrName>ppt_w</p:attrName>
                                        </p:attrNameLst>
                                      </p:cBhvr>
                                      <p:tavLst>
                                        <p:tav tm="0">
                                          <p:val>
                                            <p:fltVal val="0"/>
                                          </p:val>
                                        </p:tav>
                                        <p:tav tm="100000">
                                          <p:val>
                                            <p:strVal val="#ppt_w"/>
                                          </p:val>
                                        </p:tav>
                                      </p:tavLst>
                                    </p:anim>
                                    <p:anim calcmode="lin" valueType="num">
                                      <p:cBhvr>
                                        <p:cTn id="28" dur="500" fill="hold"/>
                                        <p:tgtEl>
                                          <p:spTgt spid="375"/>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78" grpId="2"/>
      <p:bldP build="whole" bldLvl="1" animBg="1" rev="0" advAuto="0" spid="377" grpId="4"/>
      <p:bldP build="whole" bldLvl="1" animBg="1" rev="0" advAuto="0" spid="375" grpId="5"/>
      <p:bldP build="whole" bldLvl="1" animBg="1" rev="0" advAuto="0" spid="376" grpId="3"/>
      <p:bldP build="whole" bldLvl="1" animBg="1" rev="0" advAuto="0" spid="379" grpId="1"/>
    </p:bldLst>
  </p:timing>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nvSpPr>
        <p:spPr>
          <a:xfrm>
            <a:off x="7679774" y="3984161"/>
            <a:ext cx="785570" cy="288695"/>
          </a:xfrm>
          <a:prstGeom prst="rect">
            <a:avLst/>
          </a:prstGeom>
          <a:solidFill>
            <a:srgbClr val="FE5951"/>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pic>
        <p:nvPicPr>
          <p:cNvPr id="388" name="pasted-image.pdf"/>
          <p:cNvPicPr>
            <a:picLocks noChangeAspect="1"/>
          </p:cNvPicPr>
          <p:nvPr/>
        </p:nvPicPr>
        <p:blipFill>
          <a:blip r:embed="rId2">
            <a:extLst/>
          </a:blip>
          <a:stretch>
            <a:fillRect/>
          </a:stretch>
        </p:blipFill>
        <p:spPr>
          <a:xfrm>
            <a:off x="4967704" y="2884289"/>
            <a:ext cx="3937994" cy="2777133"/>
          </a:xfrm>
          <a:prstGeom prst="rect">
            <a:avLst/>
          </a:prstGeom>
          <a:ln w="3175">
            <a:miter lim="400000"/>
          </a:ln>
        </p:spPr>
      </p:pic>
      <p:pic>
        <p:nvPicPr>
          <p:cNvPr id="389" name="regTiling.pdf"/>
          <p:cNvPicPr>
            <a:picLocks noChangeAspect="1"/>
          </p:cNvPicPr>
          <p:nvPr/>
        </p:nvPicPr>
        <p:blipFill>
          <a:blip r:embed="rId3">
            <a:extLst/>
          </a:blip>
          <a:stretch>
            <a:fillRect/>
          </a:stretch>
        </p:blipFill>
        <p:spPr>
          <a:xfrm>
            <a:off x="678528" y="1961407"/>
            <a:ext cx="3724617" cy="4167483"/>
          </a:xfrm>
          <a:prstGeom prst="rect">
            <a:avLst/>
          </a:prstGeom>
          <a:ln w="3175">
            <a:miter lim="400000"/>
          </a:ln>
        </p:spPr>
      </p:pic>
      <p:sp>
        <p:nvSpPr>
          <p:cNvPr id="390" name="Shape 39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1" name="Shape 391"/>
          <p:cNvSpPr/>
          <p:nvPr/>
        </p:nvSpPr>
        <p:spPr>
          <a:xfrm>
            <a:off x="4314077" y="2182060"/>
            <a:ext cx="270219" cy="744538"/>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4400">
                <a:latin typeface="Helvetica Light"/>
                <a:ea typeface="Helvetica Light"/>
                <a:cs typeface="Helvetica Light"/>
                <a:sym typeface="Helvetica Light"/>
              </a:defRPr>
            </a:lvl1pPr>
          </a:lstStyle>
          <a:p>
            <a:pPr/>
            <a:r>
              <a:t>}</a:t>
            </a:r>
          </a:p>
        </p:txBody>
      </p:sp>
      <p:sp>
        <p:nvSpPr>
          <p:cNvPr id="392" name="Shape 392"/>
          <p:cNvSpPr/>
          <p:nvPr/>
        </p:nvSpPr>
        <p:spPr>
          <a:xfrm>
            <a:off x="4563718" y="2464238"/>
            <a:ext cx="1022923" cy="287339"/>
          </a:xfrm>
          <a:prstGeom prst="rect">
            <a:avLst/>
          </a:prstGeom>
          <a:ln w="12700">
            <a:miter lim="400000"/>
          </a:ln>
          <a:extLst>
            <a:ext uri="{C572A759-6A51-4108-AA02-DFA0A04FC94B}">
              <ma14:wrappingTextBoxFlag xmlns:ma14="http://schemas.microsoft.com/office/mac/drawingml/2011/main" val="1"/>
            </a:ext>
          </a:extLst>
        </p:spPr>
        <p:txBody>
          <a:bodyPr wrap="none" lIns="35718" tIns="35718" rIns="35718" bIns="35718" anchor="ctr">
            <a:spAutoFit/>
          </a:bodyPr>
          <a:lstStyle>
            <a:lvl1pPr algn="ctr" defTabSz="410765">
              <a:defRPr sz="1400">
                <a:latin typeface="Helvetica Light"/>
                <a:ea typeface="Helvetica Light"/>
                <a:cs typeface="Helvetica Light"/>
                <a:sym typeface="Helvetica Light"/>
              </a:defRPr>
            </a:lvl1pPr>
          </a:lstStyle>
          <a:p>
            <a:pPr/>
            <a:r>
              <a:t>blockFactor</a:t>
            </a:r>
          </a:p>
        </p:txBody>
      </p:sp>
      <p:sp>
        <p:nvSpPr>
          <p:cNvPr id="393" name="Shape 393"/>
          <p:cNvSpPr/>
          <p:nvPr/>
        </p:nvSpPr>
        <p:spPr>
          <a:xfrm>
            <a:off x="4525289" y="2406989"/>
            <a:ext cx="1099781" cy="392030"/>
          </a:xfrm>
          <a:prstGeom prst="ellipse">
            <a:avLst/>
          </a:prstGeom>
          <a:ln w="12700">
            <a:solidFill>
              <a:srgbClr val="0365C0"/>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394" name="Shape 394"/>
          <p:cNvSpPr/>
          <p:nvPr/>
        </p:nvSpPr>
        <p:spPr>
          <a:xfrm>
            <a:off x="5800779" y="5314041"/>
            <a:ext cx="1243079" cy="437555"/>
          </a:xfrm>
          <a:prstGeom prst="ellipse">
            <a:avLst/>
          </a:prstGeom>
          <a:ln w="12700">
            <a:solidFill>
              <a:srgbClr val="0365C0"/>
            </a:solidFill>
            <a:miter lim="400000"/>
          </a:ln>
        </p:spPr>
        <p:txBody>
          <a:bodyPr lIns="35718" tIns="35718" rIns="35718" bIns="35718" anchor="ctr"/>
          <a:lstStyle/>
          <a:p>
            <a:pPr algn="ctr" defTabSz="410765">
              <a:defRPr sz="2200">
                <a:latin typeface="Helvetica Light"/>
                <a:ea typeface="Helvetica Light"/>
                <a:cs typeface="Helvetica Light"/>
                <a:sym typeface="Helvetica Light"/>
              </a:defRPr>
            </a:pPr>
          </a:p>
        </p:txBody>
      </p:sp>
      <p:sp>
        <p:nvSpPr>
          <p:cNvPr id="395" name="Shape 395"/>
          <p:cNvSpPr/>
          <p:nvPr/>
        </p:nvSpPr>
        <p:spPr>
          <a:xfrm>
            <a:off x="829468" y="179387"/>
            <a:ext cx="7485064"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lvl1pPr algn="ctr">
              <a:lnSpc>
                <a:spcPct val="80000"/>
              </a:lnSpc>
              <a:defRPr sz="2700">
                <a:latin typeface="Fira Sans SemiBold"/>
                <a:ea typeface="Fira Sans SemiBold"/>
                <a:cs typeface="Fira Sans SemiBold"/>
                <a:sym typeface="Fira Sans SemiBold"/>
              </a:defRPr>
            </a:lvl1pPr>
          </a:lstStyle>
          <a:p>
            <a:pPr/>
            <a:r>
              <a:t>② Register Blocking Functionally Expressed</a:t>
            </a:r>
          </a:p>
        </p:txBody>
      </p:sp>
    </p:spTree>
  </p:cSld>
  <p:clrMapOvr>
    <a:masterClrMapping/>
  </p:clrMapOvr>
  <mc:AlternateContent xmlns:mc="http://schemas.openxmlformats.org/markup-compatibility/2006">
    <mc:Choice xmlns:p14="http://schemas.microsoft.com/office/powerpoint/2010/main" Requires="p14">
      <p:transition spd="fast" advClick="1" p14:dur="750">
        <p:dissolve/>
      </p:transition>
    </mc:Choice>
    <mc:Fallback>
      <p:transition spd="fast">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393"/>
                                        </p:tgtEl>
                                        <p:attrNameLst>
                                          <p:attrName>style.visibility</p:attrName>
                                        </p:attrNameLst>
                                      </p:cBhvr>
                                      <p:to>
                                        <p:strVal val="visible"/>
                                      </p:to>
                                    </p:set>
                                    <p:anim calcmode="lin" valueType="num">
                                      <p:cBhvr>
                                        <p:cTn id="7" dur="500" fill="hold"/>
                                        <p:tgtEl>
                                          <p:spTgt spid="393"/>
                                        </p:tgtEl>
                                        <p:attrNameLst>
                                          <p:attrName>ppt_w</p:attrName>
                                        </p:attrNameLst>
                                      </p:cBhvr>
                                      <p:tavLst>
                                        <p:tav tm="0">
                                          <p:val>
                                            <p:fltVal val="0"/>
                                          </p:val>
                                        </p:tav>
                                        <p:tav tm="100000">
                                          <p:val>
                                            <p:strVal val="#ppt_w"/>
                                          </p:val>
                                        </p:tav>
                                      </p:tavLst>
                                    </p:anim>
                                    <p:anim calcmode="lin" valueType="num">
                                      <p:cBhvr>
                                        <p:cTn id="8" dur="500" fill="hold"/>
                                        <p:tgtEl>
                                          <p:spTgt spid="393"/>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Class="entr" nodeType="afterEffect" presetSubtype="16" presetID="23" grpId="2" fill="hold">
                                  <p:stCondLst>
                                    <p:cond delay="0"/>
                                  </p:stCondLst>
                                  <p:iterate type="el" backwards="0">
                                    <p:tmAbs val="0"/>
                                  </p:iterate>
                                  <p:childTnLst>
                                    <p:set>
                                      <p:cBhvr>
                                        <p:cTn id="11" fill="hold"/>
                                        <p:tgtEl>
                                          <p:spTgt spid="394"/>
                                        </p:tgtEl>
                                        <p:attrNameLst>
                                          <p:attrName>style.visibility</p:attrName>
                                        </p:attrNameLst>
                                      </p:cBhvr>
                                      <p:to>
                                        <p:strVal val="visible"/>
                                      </p:to>
                                    </p:set>
                                    <p:anim calcmode="lin" valueType="num">
                                      <p:cBhvr>
                                        <p:cTn id="12" dur="500" fill="hold"/>
                                        <p:tgtEl>
                                          <p:spTgt spid="394"/>
                                        </p:tgtEl>
                                        <p:attrNameLst>
                                          <p:attrName>ppt_w</p:attrName>
                                        </p:attrNameLst>
                                      </p:cBhvr>
                                      <p:tavLst>
                                        <p:tav tm="0">
                                          <p:val>
                                            <p:fltVal val="0"/>
                                          </p:val>
                                        </p:tav>
                                        <p:tav tm="100000">
                                          <p:val>
                                            <p:strVal val="#ppt_w"/>
                                          </p:val>
                                        </p:tav>
                                      </p:tavLst>
                                    </p:anim>
                                    <p:anim calcmode="lin" valueType="num">
                                      <p:cBhvr>
                                        <p:cTn id="13" dur="500" fill="hold"/>
                                        <p:tgtEl>
                                          <p:spTgt spid="394"/>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16" presetID="23" grpId="3" fill="hold">
                                  <p:stCondLst>
                                    <p:cond delay="0"/>
                                  </p:stCondLst>
                                  <p:iterate type="el" backwards="0">
                                    <p:tmAbs val="0"/>
                                  </p:iterate>
                                  <p:childTnLst>
                                    <p:set>
                                      <p:cBhvr>
                                        <p:cTn id="17" fill="hold"/>
                                        <p:tgtEl>
                                          <p:spTgt spid="387"/>
                                        </p:tgtEl>
                                        <p:attrNameLst>
                                          <p:attrName>style.visibility</p:attrName>
                                        </p:attrNameLst>
                                      </p:cBhvr>
                                      <p:to>
                                        <p:strVal val="visible"/>
                                      </p:to>
                                    </p:set>
                                    <p:anim calcmode="lin" valueType="num">
                                      <p:cBhvr>
                                        <p:cTn id="18" dur="500" fill="hold"/>
                                        <p:tgtEl>
                                          <p:spTgt spid="387"/>
                                        </p:tgtEl>
                                        <p:attrNameLst>
                                          <p:attrName>ppt_w</p:attrName>
                                        </p:attrNameLst>
                                      </p:cBhvr>
                                      <p:tavLst>
                                        <p:tav tm="0">
                                          <p:val>
                                            <p:fltVal val="0"/>
                                          </p:val>
                                        </p:tav>
                                        <p:tav tm="100000">
                                          <p:val>
                                            <p:strVal val="#ppt_w"/>
                                          </p:val>
                                        </p:tav>
                                      </p:tavLst>
                                    </p:anim>
                                    <p:anim calcmode="lin" valueType="num">
                                      <p:cBhvr>
                                        <p:cTn id="19" dur="500" fill="hold"/>
                                        <p:tgtEl>
                                          <p:spTgt spid="38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4" grpId="2"/>
      <p:bldP build="whole" bldLvl="1" animBg="1" rev="0" advAuto="0" spid="387" grpId="3"/>
      <p:bldP build="whole" bldLvl="1" animBg="1" rev="0" advAuto="0" spid="393" grpId="1"/>
    </p:bldLst>
  </p:timing>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7" name="Shape 3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398" name="Shape 398"/>
          <p:cNvSpPr/>
          <p:nvPr>
            <p:ph type="title"/>
          </p:nvPr>
        </p:nvSpPr>
        <p:spPr>
          <a:xfrm>
            <a:off x="827087" y="153987"/>
            <a:ext cx="7485063" cy="912813"/>
          </a:xfrm>
          <a:prstGeom prst="rect">
            <a:avLst/>
          </a:prstGeom>
        </p:spPr>
        <p:txBody>
          <a:bodyPr/>
          <a:lstStyle/>
          <a:p>
            <a:pPr/>
            <a:r>
              <a:t>② OpenCL Primitives</a:t>
            </a:r>
          </a:p>
        </p:txBody>
      </p:sp>
      <p:grpSp>
        <p:nvGrpSpPr>
          <p:cNvPr id="401" name="Group 401"/>
          <p:cNvGrpSpPr/>
          <p:nvPr/>
        </p:nvGrpSpPr>
        <p:grpSpPr>
          <a:xfrm>
            <a:off x="1217612" y="1698168"/>
            <a:ext cx="4325492" cy="447041"/>
            <a:chOff x="0" y="0"/>
            <a:chExt cx="4325491" cy="447040"/>
          </a:xfrm>
        </p:grpSpPr>
        <p:pic>
          <p:nvPicPr>
            <p:cNvPr id="399" name="pasted-image.pdf"/>
            <p:cNvPicPr>
              <a:picLocks noChangeAspect="1"/>
            </p:cNvPicPr>
            <p:nvPr/>
          </p:nvPicPr>
          <p:blipFill>
            <a:blip r:embed="rId2">
              <a:extLst/>
            </a:blip>
            <a:stretch>
              <a:fillRect/>
            </a:stretch>
          </p:blipFill>
          <p:spPr>
            <a:xfrm>
              <a:off x="0" y="77470"/>
              <a:ext cx="1384300" cy="292101"/>
            </a:xfrm>
            <a:prstGeom prst="rect">
              <a:avLst/>
            </a:prstGeom>
            <a:ln w="12700" cap="flat">
              <a:noFill/>
              <a:miter lim="400000"/>
            </a:ln>
            <a:effectLst/>
          </p:spPr>
        </p:pic>
        <p:sp>
          <p:nvSpPr>
            <p:cNvPr id="400" name="Shape 400"/>
            <p:cNvSpPr/>
            <p:nvPr/>
          </p:nvSpPr>
          <p:spPr>
            <a:xfrm>
              <a:off x="2646145" y="0"/>
              <a:ext cx="1679347"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Work-items</a:t>
              </a:r>
            </a:p>
          </p:txBody>
        </p:sp>
      </p:grpSp>
      <p:grpSp>
        <p:nvGrpSpPr>
          <p:cNvPr id="406" name="Group 406"/>
          <p:cNvGrpSpPr/>
          <p:nvPr/>
        </p:nvGrpSpPr>
        <p:grpSpPr>
          <a:xfrm>
            <a:off x="1217612" y="2338419"/>
            <a:ext cx="4509363" cy="779861"/>
            <a:chOff x="0" y="0"/>
            <a:chExt cx="4509362" cy="779859"/>
          </a:xfrm>
        </p:grpSpPr>
        <p:grpSp>
          <p:nvGrpSpPr>
            <p:cNvPr id="404" name="Group 404"/>
            <p:cNvGrpSpPr/>
            <p:nvPr/>
          </p:nvGrpSpPr>
          <p:grpSpPr>
            <a:xfrm>
              <a:off x="0" y="0"/>
              <a:ext cx="1993900" cy="779860"/>
              <a:chOff x="0" y="0"/>
              <a:chExt cx="1993900" cy="779859"/>
            </a:xfrm>
          </p:grpSpPr>
          <p:pic>
            <p:nvPicPr>
              <p:cNvPr id="402" name="pasted-image.pdf"/>
              <p:cNvPicPr>
                <a:picLocks noChangeAspect="1"/>
              </p:cNvPicPr>
              <p:nvPr/>
            </p:nvPicPr>
            <p:blipFill>
              <a:blip r:embed="rId3">
                <a:extLst/>
              </a:blip>
              <a:stretch>
                <a:fillRect/>
              </a:stretch>
            </p:blipFill>
            <p:spPr>
              <a:xfrm>
                <a:off x="0" y="0"/>
                <a:ext cx="1993900" cy="292100"/>
              </a:xfrm>
              <a:prstGeom prst="rect">
                <a:avLst/>
              </a:prstGeom>
              <a:ln w="12700" cap="flat">
                <a:noFill/>
                <a:miter lim="400000"/>
              </a:ln>
              <a:effectLst/>
            </p:spPr>
          </p:pic>
          <p:pic>
            <p:nvPicPr>
              <p:cNvPr id="403" name="pasted-image.pdf"/>
              <p:cNvPicPr>
                <a:picLocks noChangeAspect="1"/>
              </p:cNvPicPr>
              <p:nvPr/>
            </p:nvPicPr>
            <p:blipFill>
              <a:blip r:embed="rId4">
                <a:extLst/>
              </a:blip>
              <a:stretch>
                <a:fillRect/>
              </a:stretch>
            </p:blipFill>
            <p:spPr>
              <a:xfrm>
                <a:off x="3224" y="487759"/>
                <a:ext cx="1231901" cy="292101"/>
              </a:xfrm>
              <a:prstGeom prst="rect">
                <a:avLst/>
              </a:prstGeom>
              <a:ln w="12700" cap="flat">
                <a:noFill/>
                <a:miter lim="400000"/>
              </a:ln>
              <a:effectLst/>
            </p:spPr>
          </p:pic>
        </p:grpSp>
        <p:sp>
          <p:nvSpPr>
            <p:cNvPr id="405" name="Shape 405"/>
            <p:cNvSpPr/>
            <p:nvPr/>
          </p:nvSpPr>
          <p:spPr>
            <a:xfrm>
              <a:off x="2642259" y="166409"/>
              <a:ext cx="1867104"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Work-groups</a:t>
              </a:r>
            </a:p>
          </p:txBody>
        </p:sp>
      </p:grpSp>
      <p:grpSp>
        <p:nvGrpSpPr>
          <p:cNvPr id="411" name="Group 411"/>
          <p:cNvGrpSpPr/>
          <p:nvPr/>
        </p:nvGrpSpPr>
        <p:grpSpPr>
          <a:xfrm>
            <a:off x="1217612" y="3392631"/>
            <a:ext cx="6683376" cy="767359"/>
            <a:chOff x="0" y="0"/>
            <a:chExt cx="6683375" cy="767357"/>
          </a:xfrm>
        </p:grpSpPr>
        <p:grpSp>
          <p:nvGrpSpPr>
            <p:cNvPr id="409" name="Group 409"/>
            <p:cNvGrpSpPr/>
            <p:nvPr/>
          </p:nvGrpSpPr>
          <p:grpSpPr>
            <a:xfrm>
              <a:off x="0" y="0"/>
              <a:ext cx="1244600" cy="767358"/>
              <a:chOff x="0" y="0"/>
              <a:chExt cx="1244600" cy="767357"/>
            </a:xfrm>
          </p:grpSpPr>
          <p:pic>
            <p:nvPicPr>
              <p:cNvPr id="407" name="pasted-image.pdf"/>
              <p:cNvPicPr>
                <a:picLocks noChangeAspect="1"/>
              </p:cNvPicPr>
              <p:nvPr/>
            </p:nvPicPr>
            <p:blipFill>
              <a:blip r:embed="rId5">
                <a:extLst/>
              </a:blip>
              <a:stretch>
                <a:fillRect/>
              </a:stretch>
            </p:blipFill>
            <p:spPr>
              <a:xfrm>
                <a:off x="23117" y="0"/>
                <a:ext cx="990601" cy="292100"/>
              </a:xfrm>
              <a:prstGeom prst="rect">
                <a:avLst/>
              </a:prstGeom>
              <a:ln w="12700" cap="flat">
                <a:noFill/>
                <a:miter lim="400000"/>
              </a:ln>
              <a:effectLst/>
            </p:spPr>
          </p:pic>
          <p:pic>
            <p:nvPicPr>
              <p:cNvPr id="408" name="pasted-image.pdf"/>
              <p:cNvPicPr>
                <a:picLocks noChangeAspect="1"/>
              </p:cNvPicPr>
              <p:nvPr/>
            </p:nvPicPr>
            <p:blipFill>
              <a:blip r:embed="rId6">
                <a:extLst/>
              </a:blip>
              <a:stretch>
                <a:fillRect/>
              </a:stretch>
            </p:blipFill>
            <p:spPr>
              <a:xfrm>
                <a:off x="0" y="475257"/>
                <a:ext cx="1244600" cy="292101"/>
              </a:xfrm>
              <a:prstGeom prst="rect">
                <a:avLst/>
              </a:prstGeom>
              <a:ln w="12700" cap="flat">
                <a:noFill/>
                <a:miter lim="400000"/>
              </a:ln>
              <a:effectLst/>
            </p:spPr>
          </p:pic>
        </p:grpSp>
        <p:sp>
          <p:nvSpPr>
            <p:cNvPr id="410" name="Shape 410"/>
            <p:cNvSpPr/>
            <p:nvPr/>
          </p:nvSpPr>
          <p:spPr>
            <a:xfrm>
              <a:off x="2648839" y="160158"/>
              <a:ext cx="4034537"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Sequential implementations</a:t>
              </a:r>
            </a:p>
          </p:txBody>
        </p:sp>
      </p:grpSp>
      <p:grpSp>
        <p:nvGrpSpPr>
          <p:cNvPr id="417" name="Group 417"/>
          <p:cNvGrpSpPr/>
          <p:nvPr/>
        </p:nvGrpSpPr>
        <p:grpSpPr>
          <a:xfrm>
            <a:off x="1217612" y="4359450"/>
            <a:ext cx="4691809" cy="447041"/>
            <a:chOff x="0" y="0"/>
            <a:chExt cx="4691808" cy="447040"/>
          </a:xfrm>
        </p:grpSpPr>
        <p:sp>
          <p:nvSpPr>
            <p:cNvPr id="412" name="Shape 412"/>
            <p:cNvSpPr/>
            <p:nvPr/>
          </p:nvSpPr>
          <p:spPr>
            <a:xfrm>
              <a:off x="2632071" y="0"/>
              <a:ext cx="2059738"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Memory areas</a:t>
              </a:r>
            </a:p>
          </p:txBody>
        </p:sp>
        <p:grpSp>
          <p:nvGrpSpPr>
            <p:cNvPr id="416" name="Group 416"/>
            <p:cNvGrpSpPr/>
            <p:nvPr/>
          </p:nvGrpSpPr>
          <p:grpSpPr>
            <a:xfrm>
              <a:off x="0" y="-1"/>
              <a:ext cx="2250183" cy="447042"/>
              <a:chOff x="0" y="0"/>
              <a:chExt cx="2250182" cy="447040"/>
            </a:xfrm>
          </p:grpSpPr>
          <p:pic>
            <p:nvPicPr>
              <p:cNvPr id="413" name="pasted-image.pdf"/>
              <p:cNvPicPr>
                <a:picLocks noChangeAspect="1"/>
              </p:cNvPicPr>
              <p:nvPr/>
            </p:nvPicPr>
            <p:blipFill>
              <a:blip r:embed="rId7">
                <a:extLst/>
              </a:blip>
              <a:stretch>
                <a:fillRect/>
              </a:stretch>
            </p:blipFill>
            <p:spPr>
              <a:xfrm>
                <a:off x="0" y="109220"/>
                <a:ext cx="927100" cy="228601"/>
              </a:xfrm>
              <a:prstGeom prst="rect">
                <a:avLst/>
              </a:prstGeom>
              <a:ln w="12700" cap="flat">
                <a:noFill/>
                <a:miter lim="400000"/>
              </a:ln>
              <a:effectLst/>
            </p:spPr>
          </p:pic>
          <p:pic>
            <p:nvPicPr>
              <p:cNvPr id="414" name="pasted-image.pdf"/>
              <p:cNvPicPr>
                <a:picLocks noChangeAspect="1"/>
              </p:cNvPicPr>
              <p:nvPr/>
            </p:nvPicPr>
            <p:blipFill>
              <a:blip r:embed="rId8">
                <a:extLst/>
              </a:blip>
              <a:stretch>
                <a:fillRect/>
              </a:stretch>
            </p:blipFill>
            <p:spPr>
              <a:xfrm>
                <a:off x="1157982" y="102870"/>
                <a:ext cx="1092201" cy="241301"/>
              </a:xfrm>
              <a:prstGeom prst="rect">
                <a:avLst/>
              </a:prstGeom>
              <a:ln w="12700" cap="flat">
                <a:noFill/>
                <a:miter lim="400000"/>
              </a:ln>
              <a:effectLst/>
            </p:spPr>
          </p:pic>
          <p:sp>
            <p:nvSpPr>
              <p:cNvPr id="415" name="Shape 415"/>
              <p:cNvSpPr/>
              <p:nvPr/>
            </p:nvSpPr>
            <p:spPr>
              <a:xfrm>
                <a:off x="953894" y="0"/>
                <a:ext cx="177293"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a:t>
                </a:r>
              </a:p>
            </p:txBody>
          </p:sp>
        </p:grpSp>
      </p:grpSp>
      <p:grpSp>
        <p:nvGrpSpPr>
          <p:cNvPr id="425" name="Group 425"/>
          <p:cNvGrpSpPr/>
          <p:nvPr/>
        </p:nvGrpSpPr>
        <p:grpSpPr>
          <a:xfrm>
            <a:off x="1217612" y="4990782"/>
            <a:ext cx="4641707" cy="797700"/>
            <a:chOff x="0" y="0"/>
            <a:chExt cx="4641706" cy="797698"/>
          </a:xfrm>
        </p:grpSpPr>
        <p:grpSp>
          <p:nvGrpSpPr>
            <p:cNvPr id="423" name="Group 423"/>
            <p:cNvGrpSpPr/>
            <p:nvPr/>
          </p:nvGrpSpPr>
          <p:grpSpPr>
            <a:xfrm>
              <a:off x="0" y="-1"/>
              <a:ext cx="2163317" cy="797700"/>
              <a:chOff x="0" y="0"/>
              <a:chExt cx="2163316" cy="797698"/>
            </a:xfrm>
          </p:grpSpPr>
          <p:pic>
            <p:nvPicPr>
              <p:cNvPr id="418" name="pasted-image.pdf"/>
              <p:cNvPicPr>
                <a:picLocks noChangeAspect="1"/>
              </p:cNvPicPr>
              <p:nvPr/>
            </p:nvPicPr>
            <p:blipFill>
              <a:blip r:embed="rId9">
                <a:extLst/>
              </a:blip>
              <a:stretch>
                <a:fillRect/>
              </a:stretch>
            </p:blipFill>
            <p:spPr>
              <a:xfrm>
                <a:off x="0" y="115143"/>
                <a:ext cx="1016000" cy="279401"/>
              </a:xfrm>
              <a:prstGeom prst="rect">
                <a:avLst/>
              </a:prstGeom>
              <a:ln w="12700" cap="flat">
                <a:noFill/>
                <a:miter lim="400000"/>
              </a:ln>
              <a:effectLst/>
            </p:spPr>
          </p:pic>
          <p:pic>
            <p:nvPicPr>
              <p:cNvPr id="419" name="pasted-image.pdf"/>
              <p:cNvPicPr>
                <a:picLocks noChangeAspect="1"/>
              </p:cNvPicPr>
              <p:nvPr/>
            </p:nvPicPr>
            <p:blipFill>
              <a:blip r:embed="rId10">
                <a:extLst/>
              </a:blip>
              <a:stretch>
                <a:fillRect/>
              </a:stretch>
            </p:blipFill>
            <p:spPr>
              <a:xfrm>
                <a:off x="6350" y="494307"/>
                <a:ext cx="1016000" cy="292101"/>
              </a:xfrm>
              <a:prstGeom prst="rect">
                <a:avLst/>
              </a:prstGeom>
              <a:ln w="12700" cap="flat">
                <a:noFill/>
                <a:miter lim="400000"/>
              </a:ln>
              <a:effectLst/>
            </p:spPr>
          </p:pic>
          <p:pic>
            <p:nvPicPr>
              <p:cNvPr id="420" name="pasted-image.pdf"/>
              <p:cNvPicPr>
                <a:picLocks noChangeAspect="1"/>
              </p:cNvPicPr>
              <p:nvPr/>
            </p:nvPicPr>
            <p:blipFill>
              <a:blip r:embed="rId11">
                <a:extLst/>
              </a:blip>
              <a:stretch>
                <a:fillRect/>
              </a:stretch>
            </p:blipFill>
            <p:spPr>
              <a:xfrm>
                <a:off x="1160016" y="500657"/>
                <a:ext cx="1003301" cy="279401"/>
              </a:xfrm>
              <a:prstGeom prst="rect">
                <a:avLst/>
              </a:prstGeom>
              <a:ln w="12700" cap="flat">
                <a:noFill/>
                <a:miter lim="400000"/>
              </a:ln>
              <a:effectLst/>
            </p:spPr>
          </p:pic>
          <p:sp>
            <p:nvSpPr>
              <p:cNvPr id="421" name="Shape 421"/>
              <p:cNvSpPr/>
              <p:nvPr/>
            </p:nvSpPr>
            <p:spPr>
              <a:xfrm>
                <a:off x="982025" y="0"/>
                <a:ext cx="177293"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a:t>
                </a:r>
              </a:p>
            </p:txBody>
          </p:sp>
          <p:sp>
            <p:nvSpPr>
              <p:cNvPr id="422" name="Shape 422"/>
              <p:cNvSpPr/>
              <p:nvPr/>
            </p:nvSpPr>
            <p:spPr>
              <a:xfrm>
                <a:off x="982025" y="350658"/>
                <a:ext cx="177293"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a:t>
                </a:r>
              </a:p>
            </p:txBody>
          </p:sp>
        </p:grpSp>
        <p:sp>
          <p:nvSpPr>
            <p:cNvPr id="424" name="Shape 424"/>
            <p:cNvSpPr/>
            <p:nvPr/>
          </p:nvSpPr>
          <p:spPr>
            <a:xfrm>
              <a:off x="2723701" y="175329"/>
              <a:ext cx="1918006" cy="4470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Vectorization</a:t>
              </a:r>
            </a:p>
          </p:txBody>
        </p:sp>
      </p:grpSp>
      <p:sp>
        <p:nvSpPr>
          <p:cNvPr id="426" name="Shape 426"/>
          <p:cNvSpPr/>
          <p:nvPr/>
        </p:nvSpPr>
        <p:spPr>
          <a:xfrm>
            <a:off x="1168704" y="1047680"/>
            <a:ext cx="1359003"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Fira Sans SemiBold"/>
                <a:ea typeface="Fira Sans SemiBold"/>
                <a:cs typeface="Fira Sans SemiBold"/>
                <a:sym typeface="Fira Sans SemiBold"/>
              </a:defRPr>
            </a:lvl1pPr>
          </a:lstStyle>
          <a:p>
            <a:pPr/>
            <a:r>
              <a:t>Primitive</a:t>
            </a:r>
          </a:p>
        </p:txBody>
      </p:sp>
      <p:sp>
        <p:nvSpPr>
          <p:cNvPr id="427" name="Shape 427"/>
          <p:cNvSpPr/>
          <p:nvPr/>
        </p:nvSpPr>
        <p:spPr>
          <a:xfrm>
            <a:off x="3862628" y="1047680"/>
            <a:ext cx="2350822" cy="5232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Fira Sans SemiBold"/>
                <a:ea typeface="Fira Sans SemiBold"/>
                <a:cs typeface="Fira Sans SemiBold"/>
                <a:sym typeface="Fira Sans SemiBold"/>
              </a:defRPr>
            </a:lvl1pPr>
          </a:lstStyle>
          <a:p>
            <a:pPr/>
            <a:r>
              <a:t>OpenCL concept</a:t>
            </a:r>
          </a:p>
        </p:txBody>
      </p:sp>
      <p:pic>
        <p:nvPicPr>
          <p:cNvPr id="428" name="pasted-image.tif"/>
          <p:cNvPicPr>
            <a:picLocks noChangeAspect="1"/>
          </p:cNvPicPr>
          <p:nvPr/>
        </p:nvPicPr>
        <p:blipFill>
          <a:blip r:embed="rId12">
            <a:extLst/>
          </a:blip>
          <a:stretch>
            <a:fillRect/>
          </a:stretch>
        </p:blipFill>
        <p:spPr>
          <a:xfrm>
            <a:off x="6305550" y="1714700"/>
            <a:ext cx="2496394" cy="1030032"/>
          </a:xfrm>
          <a:prstGeom prst="rect">
            <a:avLst/>
          </a:prstGeom>
          <a:ln w="12700">
            <a:miter lim="400000"/>
          </a:ln>
        </p:spPr>
      </p:pic>
    </p:spTree>
  </p:cSld>
  <p:clrMapOvr>
    <a:masterClrMapping/>
  </p:clrMapOvr>
  <p:transition xmlns:p14="http://schemas.microsoft.com/office/powerpoint/2010/main" spd="slow" advClick="1" p14:dur="2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31" name="Shape 431"/>
          <p:cNvSpPr/>
          <p:nvPr>
            <p:ph type="title"/>
          </p:nvPr>
        </p:nvSpPr>
        <p:spPr>
          <a:xfrm>
            <a:off x="827087" y="153987"/>
            <a:ext cx="7485063" cy="912813"/>
          </a:xfrm>
          <a:prstGeom prst="rect">
            <a:avLst/>
          </a:prstGeom>
        </p:spPr>
        <p:txBody>
          <a:bodyPr/>
          <a:lstStyle/>
          <a:p>
            <a:pPr/>
            <a:r>
              <a:t>② OpenCL Rewrite Rules</a:t>
            </a:r>
          </a:p>
        </p:txBody>
      </p:sp>
      <p:grpSp>
        <p:nvGrpSpPr>
          <p:cNvPr id="434" name="Group 434"/>
          <p:cNvGrpSpPr/>
          <p:nvPr/>
        </p:nvGrpSpPr>
        <p:grpSpPr>
          <a:xfrm>
            <a:off x="216204" y="1835770"/>
            <a:ext cx="7378396" cy="775177"/>
            <a:chOff x="0" y="0"/>
            <a:chExt cx="7378395" cy="775176"/>
          </a:xfrm>
        </p:grpSpPr>
        <p:pic>
          <p:nvPicPr>
            <p:cNvPr id="432" name="pasted-image.pdf"/>
            <p:cNvPicPr>
              <a:picLocks noChangeAspect="1"/>
            </p:cNvPicPr>
            <p:nvPr/>
          </p:nvPicPr>
          <p:blipFill>
            <a:blip r:embed="rId2">
              <a:extLst/>
            </a:blip>
            <a:stretch>
              <a:fillRect/>
            </a:stretch>
          </p:blipFill>
          <p:spPr>
            <a:xfrm>
              <a:off x="266395" y="521176"/>
              <a:ext cx="7112001" cy="254001"/>
            </a:xfrm>
            <a:prstGeom prst="rect">
              <a:avLst/>
            </a:prstGeom>
            <a:ln w="12700" cap="flat">
              <a:noFill/>
              <a:miter lim="400000"/>
            </a:ln>
            <a:effectLst/>
          </p:spPr>
        </p:pic>
        <p:sp>
          <p:nvSpPr>
            <p:cNvPr id="433" name="Shape 433"/>
            <p:cNvSpPr/>
            <p:nvPr/>
          </p:nvSpPr>
          <p:spPr>
            <a:xfrm>
              <a:off x="0" y="0"/>
              <a:ext cx="1538834"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Map rules:</a:t>
              </a:r>
            </a:p>
          </p:txBody>
        </p:sp>
      </p:grpSp>
      <p:grpSp>
        <p:nvGrpSpPr>
          <p:cNvPr id="438" name="Group 438"/>
          <p:cNvGrpSpPr/>
          <p:nvPr/>
        </p:nvGrpSpPr>
        <p:grpSpPr>
          <a:xfrm>
            <a:off x="216204" y="2795513"/>
            <a:ext cx="8625438" cy="779689"/>
            <a:chOff x="0" y="0"/>
            <a:chExt cx="8625436" cy="779688"/>
          </a:xfrm>
        </p:grpSpPr>
        <p:pic>
          <p:nvPicPr>
            <p:cNvPr id="435" name="pasted-image.pdf"/>
            <p:cNvPicPr>
              <a:picLocks noChangeAspect="1"/>
            </p:cNvPicPr>
            <p:nvPr/>
          </p:nvPicPr>
          <p:blipFill>
            <a:blip r:embed="rId3">
              <a:extLst/>
            </a:blip>
            <a:stretch>
              <a:fillRect/>
            </a:stretch>
          </p:blipFill>
          <p:spPr>
            <a:xfrm>
              <a:off x="4723996" y="525688"/>
              <a:ext cx="3901441" cy="254001"/>
            </a:xfrm>
            <a:prstGeom prst="rect">
              <a:avLst/>
            </a:prstGeom>
            <a:ln w="12700" cap="flat">
              <a:noFill/>
              <a:miter lim="400000"/>
            </a:ln>
            <a:effectLst/>
          </p:spPr>
        </p:pic>
        <p:pic>
          <p:nvPicPr>
            <p:cNvPr id="436" name="pasted-image.pdf"/>
            <p:cNvPicPr>
              <a:picLocks noChangeAspect="1"/>
            </p:cNvPicPr>
            <p:nvPr/>
          </p:nvPicPr>
          <p:blipFill>
            <a:blip r:embed="rId4">
              <a:extLst/>
            </a:blip>
            <a:stretch>
              <a:fillRect/>
            </a:stretch>
          </p:blipFill>
          <p:spPr>
            <a:xfrm>
              <a:off x="266295" y="521176"/>
              <a:ext cx="3779522" cy="254001"/>
            </a:xfrm>
            <a:prstGeom prst="rect">
              <a:avLst/>
            </a:prstGeom>
            <a:ln w="12700" cap="flat">
              <a:noFill/>
              <a:miter lim="400000"/>
            </a:ln>
            <a:effectLst/>
          </p:spPr>
        </p:pic>
        <p:sp>
          <p:nvSpPr>
            <p:cNvPr id="437" name="Shape 437"/>
            <p:cNvSpPr/>
            <p:nvPr/>
          </p:nvSpPr>
          <p:spPr>
            <a:xfrm>
              <a:off x="0" y="0"/>
              <a:ext cx="3997656"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Local/ global memory rules:</a:t>
              </a:r>
            </a:p>
          </p:txBody>
        </p:sp>
      </p:grpSp>
      <p:grpSp>
        <p:nvGrpSpPr>
          <p:cNvPr id="441" name="Group 441"/>
          <p:cNvGrpSpPr/>
          <p:nvPr/>
        </p:nvGrpSpPr>
        <p:grpSpPr>
          <a:xfrm>
            <a:off x="216204" y="3764587"/>
            <a:ext cx="6676622" cy="765540"/>
            <a:chOff x="0" y="0"/>
            <a:chExt cx="6676620" cy="765539"/>
          </a:xfrm>
        </p:grpSpPr>
        <p:pic>
          <p:nvPicPr>
            <p:cNvPr id="439" name="pasted-image.pdf"/>
            <p:cNvPicPr>
              <a:picLocks noChangeAspect="1"/>
            </p:cNvPicPr>
            <p:nvPr/>
          </p:nvPicPr>
          <p:blipFill>
            <a:blip r:embed="rId5">
              <a:extLst/>
            </a:blip>
            <a:stretch>
              <a:fillRect/>
            </a:stretch>
          </p:blipFill>
          <p:spPr>
            <a:xfrm>
              <a:off x="326620" y="448039"/>
              <a:ext cx="6350001" cy="317501"/>
            </a:xfrm>
            <a:prstGeom prst="rect">
              <a:avLst/>
            </a:prstGeom>
            <a:ln w="12700" cap="flat">
              <a:noFill/>
              <a:miter lim="400000"/>
            </a:ln>
            <a:effectLst/>
          </p:spPr>
        </p:pic>
        <p:sp>
          <p:nvSpPr>
            <p:cNvPr id="440" name="Shape 440"/>
            <p:cNvSpPr/>
            <p:nvPr/>
          </p:nvSpPr>
          <p:spPr>
            <a:xfrm>
              <a:off x="0" y="0"/>
              <a:ext cx="2630018"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Vectorisation rule:</a:t>
              </a:r>
            </a:p>
          </p:txBody>
        </p:sp>
      </p:grpSp>
      <p:grpSp>
        <p:nvGrpSpPr>
          <p:cNvPr id="444" name="Group 444"/>
          <p:cNvGrpSpPr/>
          <p:nvPr/>
        </p:nvGrpSpPr>
        <p:grpSpPr>
          <a:xfrm>
            <a:off x="216204" y="4739337"/>
            <a:ext cx="8800796" cy="740039"/>
            <a:chOff x="0" y="0"/>
            <a:chExt cx="8800795" cy="740037"/>
          </a:xfrm>
        </p:grpSpPr>
        <p:pic>
          <p:nvPicPr>
            <p:cNvPr id="442" name="pasted-image.pdf"/>
            <p:cNvPicPr>
              <a:picLocks noChangeAspect="1"/>
            </p:cNvPicPr>
            <p:nvPr/>
          </p:nvPicPr>
          <p:blipFill>
            <a:blip r:embed="rId6">
              <a:extLst/>
            </a:blip>
            <a:stretch>
              <a:fillRect/>
            </a:stretch>
          </p:blipFill>
          <p:spPr>
            <a:xfrm>
              <a:off x="240995" y="422537"/>
              <a:ext cx="8559801" cy="317501"/>
            </a:xfrm>
            <a:prstGeom prst="rect">
              <a:avLst/>
            </a:prstGeom>
            <a:ln w="12700" cap="flat">
              <a:noFill/>
              <a:miter lim="400000"/>
            </a:ln>
            <a:effectLst/>
          </p:spPr>
        </p:pic>
        <p:sp>
          <p:nvSpPr>
            <p:cNvPr id="443" name="Shape 443"/>
            <p:cNvSpPr/>
            <p:nvPr/>
          </p:nvSpPr>
          <p:spPr>
            <a:xfrm>
              <a:off x="0" y="0"/>
              <a:ext cx="1718971" cy="4470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r>
                <a:t>Fusion rule:</a:t>
              </a:r>
            </a:p>
          </p:txBody>
        </p:sp>
      </p:grpSp>
      <p:sp>
        <p:nvSpPr>
          <p:cNvPr id="445" name="Shape 445"/>
          <p:cNvSpPr/>
          <p:nvPr>
            <p:ph type="body" idx="1"/>
          </p:nvPr>
        </p:nvSpPr>
        <p:spPr>
          <a:xfrm>
            <a:off x="827087" y="1066800"/>
            <a:ext cx="7485063" cy="5156200"/>
          </a:xfrm>
          <a:prstGeom prst="rect">
            <a:avLst/>
          </a:prstGeom>
        </p:spPr>
        <p:txBody>
          <a:bodyPr/>
          <a:lstStyle/>
          <a:p>
            <a:pPr/>
            <a:r>
              <a:t>Express low-level implementation and optimisation choices</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nvSpPr>
        <p:spPr>
          <a:xfrm>
            <a:off x="4941509" y="373380"/>
            <a:ext cx="3810001" cy="61112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448" name="Shape 44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49" name="Shape 449"/>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450" name="Shape 450"/>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451" name="Shape 451"/>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452" name="pasted-image.pdf"/>
          <p:cNvPicPr>
            <a:picLocks noChangeAspect="1"/>
          </p:cNvPicPr>
          <p:nvPr/>
        </p:nvPicPr>
        <p:blipFill>
          <a:blip r:embed="rId2">
            <a:extLst/>
          </a:blip>
          <a:srcRect l="26721" t="8109" r="14973" b="67331"/>
          <a:stretch>
            <a:fillRect/>
          </a:stretch>
        </p:blipFill>
        <p:spPr>
          <a:xfrm>
            <a:off x="142157" y="3145731"/>
            <a:ext cx="4106767" cy="2446519"/>
          </a:xfrm>
          <a:prstGeom prst="rect">
            <a:avLst/>
          </a:prstGeom>
          <a:ln w="12700">
            <a:miter lim="400000"/>
          </a:ln>
        </p:spPr>
      </p:pic>
      <p:pic>
        <p:nvPicPr>
          <p:cNvPr id="453" name="pasted-image.pdf"/>
          <p:cNvPicPr>
            <a:picLocks noChangeAspect="1"/>
          </p:cNvPicPr>
          <p:nvPr/>
        </p:nvPicPr>
        <p:blipFill>
          <a:blip r:embed="rId3">
            <a:extLst/>
          </a:blip>
          <a:srcRect l="30604" t="38488" r="46333" b="58219"/>
          <a:stretch>
            <a:fillRect/>
          </a:stretch>
        </p:blipFill>
        <p:spPr>
          <a:xfrm>
            <a:off x="707194" y="904969"/>
            <a:ext cx="2968394" cy="599303"/>
          </a:xfrm>
          <a:prstGeom prst="rect">
            <a:avLst/>
          </a:prstGeom>
          <a:ln w="12700">
            <a:miter lim="400000"/>
          </a:ln>
        </p:spPr>
      </p:pic>
      <p:sp>
        <p:nvSpPr>
          <p:cNvPr id="454" name="Shape 454"/>
          <p:cNvSpPr/>
          <p:nvPr/>
        </p:nvSpPr>
        <p:spPr>
          <a:xfrm flipH="1">
            <a:off x="1247357" y="1698234"/>
            <a:ext cx="1" cy="1161999"/>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455" name="Shape 455"/>
          <p:cNvSpPr/>
          <p:nvPr/>
        </p:nvSpPr>
        <p:spPr>
          <a:xfrm flipV="1">
            <a:off x="3089943" y="1434380"/>
            <a:ext cx="1430597" cy="1430597"/>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456" name="Shape 456"/>
          <p:cNvSpPr/>
          <p:nvPr/>
        </p:nvSpPr>
        <p:spPr>
          <a:xfrm>
            <a:off x="319748" y="1916751"/>
            <a:ext cx="1855217"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457" name="Shape 457"/>
          <p:cNvSpPr/>
          <p:nvPr/>
        </p:nvSpPr>
        <p:spPr>
          <a:xfrm>
            <a:off x="2517269" y="1916751"/>
            <a:ext cx="2354784"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
        <p:nvSpPr>
          <p:cNvPr id="458" name="Shape 458"/>
          <p:cNvSpPr/>
          <p:nvPr>
            <p:ph type="title"/>
          </p:nvPr>
        </p:nvSpPr>
        <p:spPr>
          <a:xfrm>
            <a:off x="-1445343" y="258772"/>
            <a:ext cx="7485063" cy="912813"/>
          </a:xfrm>
          <a:prstGeom prst="rect">
            <a:avLst/>
          </a:prstGeom>
        </p:spPr>
        <p:txBody>
          <a:bodyPr/>
          <a:lstStyle/>
          <a:p>
            <a:pPr/>
            <a:r>
              <a:t>Walkthrough</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0" name="Shape 460"/>
          <p:cNvSpPr/>
          <p:nvPr/>
        </p:nvSpPr>
        <p:spPr>
          <a:xfrm>
            <a:off x="4941509" y="373380"/>
            <a:ext cx="3810001" cy="61112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900">
                <a:latin typeface="Fira Mono Medium"/>
                <a:ea typeface="Fira Mono Medium"/>
                <a:cs typeface="Fira Mono Medium"/>
                <a:sym typeface="Fira Mono Medium"/>
              </a:defRPr>
            </a:pPr>
            <a:r>
              <a:t>kernel</a:t>
            </a:r>
          </a:p>
          <a:p>
            <a:pPr>
              <a:defRPr sz="900">
                <a:latin typeface="Fira Mono Medium"/>
                <a:ea typeface="Fira Mono Medium"/>
                <a:cs typeface="Fira Mono Medium"/>
                <a:sym typeface="Fira Mono Medium"/>
              </a:defRPr>
            </a:pPr>
            <a:r>
              <a:rPr b="1">
                <a:latin typeface="Fira Mono"/>
                <a:ea typeface="Fira Mono"/>
                <a:cs typeface="Fira Mono"/>
                <a:sym typeface="Fira Mono"/>
              </a:rPr>
              <a:t>void</a:t>
            </a:r>
            <a:r>
              <a:t> reduce6(global </a:t>
            </a:r>
            <a:r>
              <a:rPr b="1">
                <a:latin typeface="Fira Mono"/>
                <a:ea typeface="Fira Mono"/>
                <a:cs typeface="Fira Mono"/>
                <a:sym typeface="Fira Mono"/>
              </a:rPr>
              <a:t>float</a:t>
            </a:r>
            <a:r>
              <a:t>* g_idata,</a:t>
            </a:r>
          </a:p>
          <a:p>
            <a:pPr>
              <a:defRPr sz="900">
                <a:latin typeface="Fira Mono Medium"/>
                <a:ea typeface="Fira Mono Medium"/>
                <a:cs typeface="Fira Mono Medium"/>
                <a:sym typeface="Fira Mono Medium"/>
              </a:defRPr>
            </a:pPr>
            <a:r>
              <a:t>             global </a:t>
            </a:r>
            <a:r>
              <a:rPr b="1">
                <a:latin typeface="Fira Mono"/>
                <a:ea typeface="Fira Mono"/>
                <a:cs typeface="Fira Mono"/>
                <a:sym typeface="Fira Mono"/>
              </a:rPr>
              <a:t>float</a:t>
            </a:r>
            <a:r>
              <a:t>* g_odata,</a:t>
            </a:r>
          </a:p>
          <a:p>
            <a:pPr>
              <a:defRPr sz="900">
                <a:latin typeface="Fira Mono"/>
                <a:ea typeface="Fira Mono"/>
                <a:cs typeface="Fira Mono"/>
                <a:sym typeface="Fira Mono"/>
              </a:defRPr>
            </a:pPr>
            <a:r>
              <a:t>             </a:t>
            </a:r>
            <a:r>
              <a:rPr b="1"/>
              <a:t>unsigned</a:t>
            </a:r>
            <a:r>
              <a:t> </a:t>
            </a:r>
            <a:r>
              <a:rPr b="1"/>
              <a:t>int</a:t>
            </a:r>
            <a:r>
              <a:t> n,</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local</a:t>
            </a:r>
            <a:r>
              <a:t> </a:t>
            </a:r>
            <a:r>
              <a:rPr b="1"/>
              <a:t>volatile</a:t>
            </a:r>
            <a:r>
              <a:t> </a:t>
            </a:r>
            <a:r>
              <a:rPr b="1"/>
              <a:t>float</a:t>
            </a:r>
            <a:r>
              <a:t>* l_data) {</a:t>
            </a:r>
          </a:p>
          <a:p>
            <a:pPr>
              <a:defRPr sz="9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900">
                <a:latin typeface="Fira Mono"/>
                <a:ea typeface="Fira Mono"/>
                <a:cs typeface="Fira Mono"/>
                <a:sym typeface="Fira Mono"/>
              </a:defRPr>
            </a:pPr>
            <a:r>
              <a:t>  </a:t>
            </a:r>
            <a:r>
              <a:rPr b="1"/>
              <a:t>unsigned</a:t>
            </a:r>
            <a:r>
              <a:t> </a:t>
            </a:r>
            <a:r>
              <a:rPr b="1"/>
              <a:t>int</a:t>
            </a:r>
            <a:r>
              <a:t> i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 get_local_id(0);</a:t>
            </a:r>
            <a:endParaRPr>
              <a:latin typeface="Fira Mono Medium"/>
              <a:ea typeface="Fira Mono Medium"/>
              <a:cs typeface="Fira Mono Medium"/>
              <a:sym typeface="Fira Mono Medium"/>
            </a:endParaRPr>
          </a:p>
          <a:p>
            <a:pPr>
              <a:defRPr sz="900">
                <a:latin typeface="Fira Mono"/>
                <a:ea typeface="Fira Mono"/>
                <a:cs typeface="Fira Mono"/>
                <a:sym typeface="Fira Mono"/>
              </a:defRPr>
            </a:pPr>
            <a:r>
              <a:rPr>
                <a:latin typeface="Fira Mono Medium"/>
                <a:ea typeface="Fira Mono Medium"/>
                <a:cs typeface="Fira Mono Medium"/>
                <a:sym typeface="Fira Mono Medium"/>
              </a:rPr>
              <a:t>  </a:t>
            </a:r>
            <a:r>
              <a:rPr b="1"/>
              <a:t>unsigned int</a:t>
            </a:r>
            <a:r>
              <a:rPr>
                <a:latin typeface="Fira Mono Medium"/>
                <a:ea typeface="Fira Mono Medium"/>
                <a:cs typeface="Fira Mono Medium"/>
                <a:sym typeface="Fira Mono Medium"/>
              </a:rPr>
              <a:t> </a:t>
            </a:r>
            <a:r>
              <a:t>gridSize =</a:t>
            </a:r>
          </a:p>
          <a:p>
            <a:pPr>
              <a:defRPr sz="900">
                <a:latin typeface="Fira Mono"/>
                <a:ea typeface="Fira Mono"/>
                <a:cs typeface="Fira Mono"/>
                <a:sym typeface="Fira Mono"/>
              </a:defRPr>
            </a:pPr>
            <a:r>
              <a:t>    WG_SIZE * </a:t>
            </a:r>
            <a:r>
              <a:rPr>
                <a:latin typeface="Fira Mono Medium"/>
                <a:ea typeface="Fira Mono Medium"/>
                <a:cs typeface="Fira Mono Medium"/>
                <a:sym typeface="Fira Mono Medium"/>
              </a:rPr>
              <a:t>get_num_groups(0);</a:t>
            </a:r>
          </a:p>
          <a:p>
            <a:pPr>
              <a:defRPr sz="900">
                <a:latin typeface="Fira Mono"/>
                <a:ea typeface="Fira Mono"/>
                <a:cs typeface="Fira Mono"/>
                <a:sym typeface="Fira Mono"/>
              </a:defRPr>
            </a:pPr>
            <a:r>
              <a:t>  l_data[tid] = 0;</a:t>
            </a:r>
          </a:p>
          <a:p>
            <a:pPr>
              <a:defRPr sz="900">
                <a:latin typeface="Fira Mono"/>
                <a:ea typeface="Fira Mono"/>
                <a:cs typeface="Fira Mono"/>
                <a:sym typeface="Fira Mono"/>
              </a:defRPr>
            </a:pPr>
            <a:r>
              <a:t>  </a:t>
            </a:r>
            <a:r>
              <a:rPr b="1"/>
              <a:t>while</a:t>
            </a:r>
            <a:r>
              <a:t> (i &lt; n) {</a:t>
            </a:r>
          </a:p>
          <a:p>
            <a:pPr>
              <a:defRPr sz="900">
                <a:latin typeface="Fira Mono"/>
                <a:ea typeface="Fira Mono"/>
                <a:cs typeface="Fira Mono"/>
                <a:sym typeface="Fira Mono"/>
              </a:defRPr>
            </a:pPr>
            <a:r>
              <a:t>    l_data[tid] += g_idata[i];</a:t>
            </a:r>
          </a:p>
          <a:p>
            <a:pPr>
              <a:defRPr sz="900">
                <a:latin typeface="Fira Mono"/>
                <a:ea typeface="Fira Mono"/>
                <a:cs typeface="Fira Mono"/>
                <a:sym typeface="Fira Mono"/>
              </a:defRPr>
            </a:pPr>
            <a:r>
              <a:t>    </a:t>
            </a:r>
            <a:r>
              <a:rPr b="1"/>
              <a:t>if</a:t>
            </a:r>
            <a:r>
              <a:t> (i + WG_SIZE &lt; n)</a:t>
            </a:r>
          </a:p>
          <a:p>
            <a:pPr>
              <a:defRPr sz="900">
                <a:latin typeface="Fira Mono"/>
                <a:ea typeface="Fira Mono"/>
                <a:cs typeface="Fira Mono"/>
                <a:sym typeface="Fira Mono"/>
              </a:defRPr>
            </a:pPr>
            <a:r>
              <a:t>      l_data[tid] += g_idata[i+WG_SIZE];</a:t>
            </a:r>
          </a:p>
          <a:p>
            <a:pPr>
              <a:defRPr sz="900">
                <a:latin typeface="Fira Mono"/>
                <a:ea typeface="Fira Mono"/>
                <a:cs typeface="Fira Mono"/>
                <a:sym typeface="Fira Mono"/>
              </a:defRPr>
            </a:pPr>
            <a:r>
              <a:t>    i += gridSize;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900">
                <a:latin typeface="Fira Mono"/>
                <a:ea typeface="Fira Mono"/>
                <a:cs typeface="Fira Mono"/>
                <a:sym typeface="Fira Mono"/>
              </a:defRPr>
            </a:pPr>
          </a:p>
          <a:p>
            <a:pPr>
              <a:defRPr sz="900">
                <a:latin typeface="Fira Mono"/>
                <a:ea typeface="Fira Mono"/>
                <a:cs typeface="Fira Mono"/>
                <a:sym typeface="Fira Mono"/>
              </a:defRPr>
            </a:pPr>
            <a:r>
              <a:t>  </a:t>
            </a:r>
            <a:r>
              <a:rPr b="1"/>
              <a:t>if</a:t>
            </a:r>
            <a:r>
              <a:t> (WG_SIZE &gt;= 256) {</a:t>
            </a:r>
          </a:p>
          <a:p>
            <a:pPr>
              <a:defRPr sz="900">
                <a:latin typeface="Fira Mono"/>
                <a:ea typeface="Fira Mono"/>
                <a:cs typeface="Fira Mono"/>
                <a:sym typeface="Fira Mono"/>
              </a:defRPr>
            </a:pPr>
            <a:r>
              <a:t>    </a:t>
            </a:r>
            <a:r>
              <a:rPr b="1"/>
              <a:t>if</a:t>
            </a:r>
            <a:r>
              <a:t> (tid &lt; 128) {</a:t>
            </a:r>
          </a:p>
          <a:p>
            <a:pPr>
              <a:defRPr sz="900">
                <a:latin typeface="Fira Mono"/>
                <a:ea typeface="Fira Mono"/>
                <a:cs typeface="Fira Mono"/>
                <a:sym typeface="Fira Mono"/>
              </a:defRPr>
            </a:pPr>
            <a:r>
              <a:t>      l_data[tid] += l_data[tid+128];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(WG_SIZE &gt;= 128) {</a:t>
            </a:r>
          </a:p>
          <a:p>
            <a:pPr>
              <a:defRPr sz="900">
                <a:latin typeface="Fira Mono"/>
                <a:ea typeface="Fira Mono"/>
                <a:cs typeface="Fira Mono"/>
                <a:sym typeface="Fira Mono"/>
              </a:defRPr>
            </a:pPr>
            <a:r>
              <a:t>    </a:t>
            </a:r>
            <a:r>
              <a:rPr b="1"/>
              <a:t>if</a:t>
            </a:r>
            <a:r>
              <a:t> (tid &lt;  64) {</a:t>
            </a:r>
          </a:p>
          <a:p>
            <a:pPr>
              <a:defRPr sz="900">
                <a:latin typeface="Fira Mono"/>
                <a:ea typeface="Fira Mono"/>
                <a:cs typeface="Fira Mono"/>
                <a:sym typeface="Fira Mono"/>
              </a:defRPr>
            </a:pPr>
            <a:r>
              <a:t>      l_data[tid] += l_data[tid+ 64]; }</a:t>
            </a:r>
          </a:p>
          <a:p>
            <a:pPr>
              <a:defRPr sz="9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900">
                <a:latin typeface="Fira Mono"/>
                <a:ea typeface="Fira Mono"/>
                <a:cs typeface="Fira Mono"/>
                <a:sym typeface="Fira Mono"/>
              </a:defRPr>
            </a:pPr>
            <a:r>
              <a:t>  </a:t>
            </a:r>
            <a:r>
              <a:rPr b="1"/>
              <a:t>if</a:t>
            </a:r>
            <a:r>
              <a:t> (tid &lt; 32) {</a:t>
            </a:r>
          </a:p>
          <a:p>
            <a:pPr>
              <a:defRPr sz="900">
                <a:latin typeface="Fira Mono"/>
                <a:ea typeface="Fira Mono"/>
                <a:cs typeface="Fira Mono"/>
                <a:sym typeface="Fira Mono"/>
              </a:defRPr>
            </a:pPr>
            <a:r>
              <a:t>    </a:t>
            </a:r>
            <a:r>
              <a:rPr b="1"/>
              <a:t>if</a:t>
            </a:r>
            <a:r>
              <a:t> (WG_SIZE &gt;= 64) {</a:t>
            </a:r>
          </a:p>
          <a:p>
            <a:pPr>
              <a:defRPr sz="900">
                <a:latin typeface="Fira Mono"/>
                <a:ea typeface="Fira Mono"/>
                <a:cs typeface="Fira Mono"/>
                <a:sym typeface="Fira Mono"/>
              </a:defRPr>
            </a:pPr>
            <a:r>
              <a:t>      l_data[tid] += l_data[tid+32]; }</a:t>
            </a:r>
          </a:p>
          <a:p>
            <a:pPr>
              <a:defRPr sz="900">
                <a:latin typeface="Fira Mono"/>
                <a:ea typeface="Fira Mono"/>
                <a:cs typeface="Fira Mono"/>
                <a:sym typeface="Fira Mono"/>
              </a:defRPr>
            </a:pPr>
            <a:r>
              <a:t>    </a:t>
            </a:r>
            <a:r>
              <a:rPr b="1"/>
              <a:t>if</a:t>
            </a:r>
            <a:r>
              <a:t> (WG_SIZE &gt;= 32) {</a:t>
            </a:r>
          </a:p>
          <a:p>
            <a:pPr>
              <a:defRPr sz="900">
                <a:latin typeface="Fira Mono"/>
                <a:ea typeface="Fira Mono"/>
                <a:cs typeface="Fira Mono"/>
                <a:sym typeface="Fira Mono"/>
              </a:defRPr>
            </a:pPr>
            <a:r>
              <a:t>      l_data[tid] += l_data[tid+16]; }</a:t>
            </a:r>
          </a:p>
          <a:p>
            <a:pPr>
              <a:defRPr sz="900">
                <a:latin typeface="Fira Mono"/>
                <a:ea typeface="Fira Mono"/>
                <a:cs typeface="Fira Mono"/>
                <a:sym typeface="Fira Mono"/>
              </a:defRPr>
            </a:pPr>
            <a:r>
              <a:t>    </a:t>
            </a:r>
            <a:r>
              <a:rPr b="1"/>
              <a:t>if</a:t>
            </a:r>
            <a:r>
              <a:t> (WG_SIZE &gt;= 16) {</a:t>
            </a:r>
          </a:p>
          <a:p>
            <a:pPr>
              <a:defRPr sz="900">
                <a:latin typeface="Fira Mono"/>
                <a:ea typeface="Fira Mono"/>
                <a:cs typeface="Fira Mono"/>
                <a:sym typeface="Fira Mono"/>
              </a:defRPr>
            </a:pPr>
            <a:r>
              <a:t>      l_data[tid] += l_data[tid+ 8]; }</a:t>
            </a:r>
          </a:p>
          <a:p>
            <a:pPr>
              <a:defRPr sz="900">
                <a:latin typeface="Fira Mono"/>
                <a:ea typeface="Fira Mono"/>
                <a:cs typeface="Fira Mono"/>
                <a:sym typeface="Fira Mono"/>
              </a:defRPr>
            </a:pPr>
            <a:r>
              <a:t>    </a:t>
            </a:r>
            <a:r>
              <a:rPr b="1"/>
              <a:t>if</a:t>
            </a:r>
            <a:r>
              <a:t> (WG_SIZE &gt;=  8) {</a:t>
            </a:r>
          </a:p>
          <a:p>
            <a:pPr>
              <a:defRPr sz="900">
                <a:latin typeface="Fira Mono"/>
                <a:ea typeface="Fira Mono"/>
                <a:cs typeface="Fira Mono"/>
                <a:sym typeface="Fira Mono"/>
              </a:defRPr>
            </a:pPr>
            <a:r>
              <a:t>      l_data[tid] += l_data[tid+ 4]; }</a:t>
            </a:r>
          </a:p>
          <a:p>
            <a:pPr>
              <a:defRPr sz="900">
                <a:latin typeface="Fira Mono"/>
                <a:ea typeface="Fira Mono"/>
                <a:cs typeface="Fira Mono"/>
                <a:sym typeface="Fira Mono"/>
              </a:defRPr>
            </a:pPr>
            <a:r>
              <a:t>    </a:t>
            </a:r>
            <a:r>
              <a:rPr b="1"/>
              <a:t>if</a:t>
            </a:r>
            <a:r>
              <a:t> (WG_SIZE &gt;=  4) {</a:t>
            </a:r>
          </a:p>
          <a:p>
            <a:pPr>
              <a:defRPr sz="900">
                <a:latin typeface="Fira Mono"/>
                <a:ea typeface="Fira Mono"/>
                <a:cs typeface="Fira Mono"/>
                <a:sym typeface="Fira Mono"/>
              </a:defRPr>
            </a:pPr>
            <a:r>
              <a:t>      l_data[tid] += l_data[tid+ 2]; }</a:t>
            </a:r>
          </a:p>
          <a:p>
            <a:pPr>
              <a:defRPr sz="900">
                <a:latin typeface="Fira Mono"/>
                <a:ea typeface="Fira Mono"/>
                <a:cs typeface="Fira Mono"/>
                <a:sym typeface="Fira Mono"/>
              </a:defRPr>
            </a:pPr>
            <a:r>
              <a:t>    </a:t>
            </a:r>
            <a:r>
              <a:rPr b="1"/>
              <a:t>if</a:t>
            </a:r>
            <a:r>
              <a:t> (WG_SIZE &gt;=  2) {</a:t>
            </a:r>
          </a:p>
          <a:p>
            <a:pPr>
              <a:defRPr sz="900">
                <a:latin typeface="Fira Mono"/>
                <a:ea typeface="Fira Mono"/>
                <a:cs typeface="Fira Mono"/>
                <a:sym typeface="Fira Mono"/>
              </a:defRPr>
            </a:pPr>
            <a:r>
              <a:t>      l_data[tid] += l_data[tid+ 1]; } }</a:t>
            </a:r>
          </a:p>
          <a:p>
            <a:pPr>
              <a:defRPr sz="900">
                <a:latin typeface="Fira Mono"/>
                <a:ea typeface="Fira Mono"/>
                <a:cs typeface="Fira Mono"/>
                <a:sym typeface="Fira Mono"/>
              </a:defRPr>
            </a:pPr>
            <a:r>
              <a:t>  </a:t>
            </a:r>
            <a:r>
              <a:rPr b="1"/>
              <a:t>if</a:t>
            </a:r>
            <a:r>
              <a:t> (tid == 0)</a:t>
            </a:r>
          </a:p>
          <a:p>
            <a:pPr>
              <a:defRPr sz="900">
                <a:latin typeface="Fira Mono"/>
                <a:ea typeface="Fira Mono"/>
                <a:cs typeface="Fira Mono"/>
                <a:sym typeface="Fira Mono"/>
              </a:defRPr>
            </a:pPr>
            <a:r>
              <a:t>    g_odata[</a:t>
            </a:r>
            <a:r>
              <a:rPr>
                <a:latin typeface="Fira Mono Medium"/>
                <a:ea typeface="Fira Mono Medium"/>
                <a:cs typeface="Fira Mono Medium"/>
                <a:sym typeface="Fira Mono Medium"/>
              </a:rPr>
              <a:t>get_group_id</a:t>
            </a:r>
            <a:r>
              <a:t>(0)] = l_data[0];</a:t>
            </a:r>
          </a:p>
          <a:p>
            <a:pPr>
              <a:defRPr sz="900">
                <a:latin typeface="Fira Mono"/>
                <a:ea typeface="Fira Mono"/>
                <a:cs typeface="Fira Mono"/>
                <a:sym typeface="Fira Mono"/>
              </a:defRPr>
            </a:pPr>
            <a:r>
              <a:t>}</a:t>
            </a:r>
          </a:p>
        </p:txBody>
      </p:sp>
      <p:sp>
        <p:nvSpPr>
          <p:cNvPr id="461" name="Shape 4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62" name="Shape 462"/>
          <p:cNvSpPr/>
          <p:nvPr/>
        </p:nvSpPr>
        <p:spPr>
          <a:xfrm>
            <a:off x="205104" y="1068212"/>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①</a:t>
            </a:r>
          </a:p>
        </p:txBody>
      </p:sp>
      <p:sp>
        <p:nvSpPr>
          <p:cNvPr id="463" name="Shape 463"/>
          <p:cNvSpPr/>
          <p:nvPr/>
        </p:nvSpPr>
        <p:spPr>
          <a:xfrm>
            <a:off x="133596" y="2685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②</a:t>
            </a:r>
          </a:p>
        </p:txBody>
      </p:sp>
      <p:sp>
        <p:nvSpPr>
          <p:cNvPr id="464" name="Shape 464"/>
          <p:cNvSpPr/>
          <p:nvPr/>
        </p:nvSpPr>
        <p:spPr>
          <a:xfrm>
            <a:off x="4510156" y="329533"/>
            <a:ext cx="408941"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③</a:t>
            </a:r>
          </a:p>
        </p:txBody>
      </p:sp>
      <p:pic>
        <p:nvPicPr>
          <p:cNvPr id="465" name="pasted-image.pdf"/>
          <p:cNvPicPr>
            <a:picLocks noChangeAspect="1"/>
          </p:cNvPicPr>
          <p:nvPr/>
        </p:nvPicPr>
        <p:blipFill>
          <a:blip r:embed="rId2">
            <a:alphaModFix amt="25000"/>
            <a:extLst/>
          </a:blip>
          <a:srcRect l="26721" t="8109" r="14973" b="67331"/>
          <a:stretch>
            <a:fillRect/>
          </a:stretch>
        </p:blipFill>
        <p:spPr>
          <a:xfrm>
            <a:off x="142157" y="3145731"/>
            <a:ext cx="4106767" cy="2446519"/>
          </a:xfrm>
          <a:prstGeom prst="rect">
            <a:avLst/>
          </a:prstGeom>
          <a:ln w="12700">
            <a:miter lim="400000"/>
          </a:ln>
        </p:spPr>
      </p:pic>
      <p:pic>
        <p:nvPicPr>
          <p:cNvPr id="466" name="pasted-image.pdf"/>
          <p:cNvPicPr>
            <a:picLocks noChangeAspect="1"/>
          </p:cNvPicPr>
          <p:nvPr/>
        </p:nvPicPr>
        <p:blipFill>
          <a:blip r:embed="rId3">
            <a:alphaModFix amt="25000"/>
            <a:extLst/>
          </a:blip>
          <a:srcRect l="30604" t="38488" r="46333" b="58219"/>
          <a:stretch>
            <a:fillRect/>
          </a:stretch>
        </p:blipFill>
        <p:spPr>
          <a:xfrm>
            <a:off x="707194" y="904969"/>
            <a:ext cx="2968394" cy="599303"/>
          </a:xfrm>
          <a:prstGeom prst="rect">
            <a:avLst/>
          </a:prstGeom>
          <a:ln w="12700">
            <a:miter lim="400000"/>
          </a:ln>
        </p:spPr>
      </p:pic>
      <p:sp>
        <p:nvSpPr>
          <p:cNvPr id="467" name="Shape 467"/>
          <p:cNvSpPr/>
          <p:nvPr/>
        </p:nvSpPr>
        <p:spPr>
          <a:xfrm flipH="1">
            <a:off x="1247357" y="1698234"/>
            <a:ext cx="1" cy="1161999"/>
          </a:xfrm>
          <a:prstGeom prst="line">
            <a:avLst/>
          </a:prstGeom>
          <a:ln w="50800">
            <a:solidFill>
              <a:srgbClr val="000000">
                <a:alpha val="25000"/>
              </a:srgbClr>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468" name="Shape 468"/>
          <p:cNvSpPr/>
          <p:nvPr/>
        </p:nvSpPr>
        <p:spPr>
          <a:xfrm flipV="1">
            <a:off x="3089943" y="1434380"/>
            <a:ext cx="1430597" cy="1430597"/>
          </a:xfrm>
          <a:prstGeom prst="line">
            <a:avLst/>
          </a:prstGeom>
          <a:ln w="50800">
            <a:solidFill>
              <a:srgbClr val="000000"/>
            </a:solidFill>
            <a:bevel/>
            <a:tailEnd type="triangle"/>
          </a:ln>
          <a:effectLst>
            <a:outerShdw sx="100000" sy="100000" kx="0" ky="0" algn="b" rotWithShape="0" blurRad="38100" dist="20000" dir="5400000">
              <a:srgbClr val="000000">
                <a:alpha val="38000"/>
              </a:srgbClr>
            </a:outerShdw>
          </a:effectLst>
        </p:spPr>
        <p:txBody>
          <a:bodyPr lIns="45719" rIns="45719"/>
          <a:lstStyle/>
          <a:p>
            <a:pPr defTabSz="457200">
              <a:defRPr sz="1200">
                <a:latin typeface="+mj-lt"/>
                <a:ea typeface="+mj-ea"/>
                <a:cs typeface="+mj-cs"/>
                <a:sym typeface="Helvetica"/>
              </a:defRPr>
            </a:pPr>
          </a:p>
        </p:txBody>
      </p:sp>
      <p:sp>
        <p:nvSpPr>
          <p:cNvPr id="469" name="Shape 469"/>
          <p:cNvSpPr/>
          <p:nvPr/>
        </p:nvSpPr>
        <p:spPr>
          <a:xfrm>
            <a:off x="319748" y="1916751"/>
            <a:ext cx="1855217" cy="447041"/>
          </a:xfrm>
          <a:prstGeom prst="rect">
            <a:avLst/>
          </a:prstGeom>
          <a:solidFill>
            <a:schemeClr val="accent3">
              <a:lumOff val="44000"/>
              <a:alpha val="25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rewrite rules</a:t>
            </a:r>
          </a:p>
        </p:txBody>
      </p:sp>
      <p:sp>
        <p:nvSpPr>
          <p:cNvPr id="470" name="Shape 470"/>
          <p:cNvSpPr/>
          <p:nvPr/>
        </p:nvSpPr>
        <p:spPr>
          <a:xfrm>
            <a:off x="2517269" y="1916751"/>
            <a:ext cx="2354784" cy="447041"/>
          </a:xfrm>
          <a:prstGeom prst="rect">
            <a:avLst/>
          </a:prstGeom>
          <a:solidFill>
            <a:schemeClr val="accent3">
              <a:lumOff val="44000"/>
            </a:schemeClr>
          </a:solidFill>
          <a:ln w="12700">
            <a:miter lim="400000"/>
          </a:ln>
          <a:extLst>
            <a:ext uri="{C572A759-6A51-4108-AA02-DFA0A04FC94B}">
              <ma14:wrappingTextBoxFlag xmlns:ma14="http://schemas.microsoft.com/office/mac/drawingml/2011/main" val="1"/>
            </a:ext>
          </a:extLst>
        </p:spPr>
        <p:txBody>
          <a:bodyPr wrap="none" lIns="45719" rIns="45719">
            <a:spAutoFit/>
          </a:bodyPr>
          <a:lstStyle/>
          <a:p>
            <a:pPr/>
            <a:r>
              <a:t>code generation</a:t>
            </a:r>
          </a:p>
        </p:txBody>
      </p:sp>
      <p:sp>
        <p:nvSpPr>
          <p:cNvPr id="471" name="Shape 471"/>
          <p:cNvSpPr/>
          <p:nvPr>
            <p:ph type="title"/>
          </p:nvPr>
        </p:nvSpPr>
        <p:spPr>
          <a:xfrm>
            <a:off x="-1445343" y="258772"/>
            <a:ext cx="7485063" cy="912813"/>
          </a:xfrm>
          <a:prstGeom prst="rect">
            <a:avLst/>
          </a:prstGeom>
        </p:spPr>
        <p:txBody>
          <a:bodyPr/>
          <a:lstStyle/>
          <a:p>
            <a:pPr/>
            <a:r>
              <a:t>Walkthrough</a:t>
            </a:r>
          </a:p>
        </p:txBody>
      </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73" name="Shape 4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74" name="Shape 474"/>
          <p:cNvSpPr/>
          <p:nvPr>
            <p:ph type="title"/>
          </p:nvPr>
        </p:nvSpPr>
        <p:spPr>
          <a:xfrm>
            <a:off x="827087" y="153987"/>
            <a:ext cx="7485063" cy="912813"/>
          </a:xfrm>
          <a:prstGeom prst="rect">
            <a:avLst/>
          </a:prstGeom>
        </p:spPr>
        <p:txBody>
          <a:bodyPr/>
          <a:lstStyle/>
          <a:p>
            <a:pPr/>
            <a:r>
              <a:t>③ Pattern based OpenCL Code Generation</a:t>
            </a:r>
          </a:p>
        </p:txBody>
      </p:sp>
      <p:grpSp>
        <p:nvGrpSpPr>
          <p:cNvPr id="478" name="Group 478"/>
          <p:cNvGrpSpPr/>
          <p:nvPr/>
        </p:nvGrpSpPr>
        <p:grpSpPr>
          <a:xfrm>
            <a:off x="681982" y="1901249"/>
            <a:ext cx="7741935" cy="1056641"/>
            <a:chOff x="0" y="0"/>
            <a:chExt cx="7741934" cy="1056639"/>
          </a:xfrm>
        </p:grpSpPr>
        <p:pic>
          <p:nvPicPr>
            <p:cNvPr id="475" name="pasted-image.pdf"/>
            <p:cNvPicPr>
              <a:picLocks noChangeAspect="1"/>
            </p:cNvPicPr>
            <p:nvPr/>
          </p:nvPicPr>
          <p:blipFill>
            <a:blip r:embed="rId2">
              <a:extLst/>
            </a:blip>
            <a:srcRect l="0" t="0" r="0" b="0"/>
            <a:stretch>
              <a:fillRect/>
            </a:stretch>
          </p:blipFill>
          <p:spPr>
            <a:xfrm>
              <a:off x="0" y="382270"/>
              <a:ext cx="2057400" cy="292101"/>
            </a:xfrm>
            <a:prstGeom prst="rect">
              <a:avLst/>
            </a:prstGeom>
            <a:ln w="12700" cap="flat">
              <a:noFill/>
              <a:miter lim="400000"/>
            </a:ln>
            <a:effectLst/>
          </p:spPr>
        </p:pic>
        <p:sp>
          <p:nvSpPr>
            <p:cNvPr id="476" name="Shape 476"/>
            <p:cNvSpPr/>
            <p:nvPr/>
          </p:nvSpPr>
          <p:spPr>
            <a:xfrm>
              <a:off x="2918474" y="0"/>
              <a:ext cx="4823461" cy="1056640"/>
            </a:xfrm>
            <a:prstGeom prst="rect">
              <a:avLst/>
            </a:prstGeom>
            <a:noFill/>
            <a:ln w="25400" cap="flat">
              <a:solidFill>
                <a:srgbClr val="000000"/>
              </a:solidFill>
              <a:prstDash val="solid"/>
              <a:bevel/>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sz="1400">
                  <a:latin typeface="Fira Mono"/>
                  <a:ea typeface="Fira Mono"/>
                  <a:cs typeface="Fira Mono"/>
                  <a:sym typeface="Fira Mono"/>
                </a:defRPr>
              </a:pPr>
              <a:r>
                <a:rPr b="1"/>
                <a:t>for</a:t>
              </a:r>
              <a:r>
                <a:t> (</a:t>
              </a:r>
              <a:r>
                <a:rPr b="1"/>
                <a:t>int</a:t>
              </a:r>
              <a:r>
                <a:t> g_id = </a:t>
              </a:r>
              <a:r>
                <a:rPr>
                  <a:latin typeface="Fira Mono Medium"/>
                  <a:ea typeface="Fira Mono Medium"/>
                  <a:cs typeface="Fira Mono Medium"/>
                  <a:sym typeface="Fira Mono Medium"/>
                </a:rPr>
                <a:t>get_global_id</a:t>
              </a:r>
              <a:r>
                <a:t>(0); g_id &lt; n;</a:t>
              </a:r>
            </a:p>
            <a:p>
              <a:pPr>
                <a:defRPr sz="1400">
                  <a:latin typeface="Fira Mono"/>
                  <a:ea typeface="Fira Mono"/>
                  <a:cs typeface="Fira Mono"/>
                  <a:sym typeface="Fira Mono"/>
                </a:defRPr>
              </a:pPr>
              <a:r>
                <a:t>     g_id += </a:t>
              </a:r>
              <a:r>
                <a:rPr>
                  <a:latin typeface="Fira Mono Medium"/>
                  <a:ea typeface="Fira Mono Medium"/>
                  <a:cs typeface="Fira Mono Medium"/>
                  <a:sym typeface="Fira Mono Medium"/>
                </a:rPr>
                <a:t>get_global_size</a:t>
              </a:r>
              <a:r>
                <a:t>(0)) {</a:t>
              </a:r>
            </a:p>
            <a:p>
              <a:pPr>
                <a:defRPr sz="1400">
                  <a:latin typeface="Fira Mono"/>
                  <a:ea typeface="Fira Mono"/>
                  <a:cs typeface="Fira Mono"/>
                  <a:sym typeface="Fira Mono"/>
                </a:defRPr>
              </a:pPr>
              <a:r>
                <a:t>  output[g_id]  = </a:t>
              </a:r>
              <a:r>
                <a:rPr b="1"/>
                <a:t>f</a:t>
              </a:r>
              <a:r>
                <a:t>(</a:t>
              </a:r>
              <a:r>
                <a:rPr b="1"/>
                <a:t>xs</a:t>
              </a:r>
              <a:r>
                <a:t>[g_id]);</a:t>
              </a:r>
            </a:p>
            <a:p>
              <a:pPr>
                <a:defRPr sz="1400">
                  <a:latin typeface="Fira Mono"/>
                  <a:ea typeface="Fira Mono"/>
                  <a:cs typeface="Fira Mono"/>
                  <a:sym typeface="Fira Mono"/>
                </a:defRPr>
              </a:pPr>
              <a:r>
                <a:t>}</a:t>
              </a:r>
            </a:p>
          </p:txBody>
        </p:sp>
        <p:sp>
          <p:nvSpPr>
            <p:cNvPr id="477" name="Shape 477"/>
            <p:cNvSpPr/>
            <p:nvPr/>
          </p:nvSpPr>
          <p:spPr>
            <a:xfrm>
              <a:off x="2240078" y="477201"/>
              <a:ext cx="483018" cy="1"/>
            </a:xfrm>
            <a:prstGeom prst="line">
              <a:avLst/>
            </a:prstGeom>
            <a:noFill/>
            <a:ln w="50800" cap="flat">
              <a:solidFill>
                <a:srgbClr val="000000"/>
              </a:solidFill>
              <a:prstDash val="solid"/>
              <a:bevel/>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p>
          </p:txBody>
        </p:sp>
      </p:grpSp>
      <p:grpSp>
        <p:nvGrpSpPr>
          <p:cNvPr id="482" name="Group 482"/>
          <p:cNvGrpSpPr/>
          <p:nvPr/>
        </p:nvGrpSpPr>
        <p:grpSpPr>
          <a:xfrm>
            <a:off x="554982" y="3408481"/>
            <a:ext cx="6375416" cy="1094741"/>
            <a:chOff x="0" y="0"/>
            <a:chExt cx="6375414" cy="1094739"/>
          </a:xfrm>
        </p:grpSpPr>
        <p:pic>
          <p:nvPicPr>
            <p:cNvPr id="479" name="pasted-image.pdf"/>
            <p:cNvPicPr>
              <a:picLocks noChangeAspect="1"/>
            </p:cNvPicPr>
            <p:nvPr/>
          </p:nvPicPr>
          <p:blipFill>
            <a:blip r:embed="rId3">
              <a:extLst/>
            </a:blip>
            <a:stretch>
              <a:fillRect/>
            </a:stretch>
          </p:blipFill>
          <p:spPr>
            <a:xfrm>
              <a:off x="0" y="382270"/>
              <a:ext cx="2184400" cy="292101"/>
            </a:xfrm>
            <a:prstGeom prst="rect">
              <a:avLst/>
            </a:prstGeom>
            <a:ln w="12700" cap="flat">
              <a:noFill/>
              <a:miter lim="400000"/>
            </a:ln>
            <a:effectLst/>
          </p:spPr>
        </p:pic>
        <p:sp>
          <p:nvSpPr>
            <p:cNvPr id="480" name="Shape 480"/>
            <p:cNvSpPr/>
            <p:nvPr/>
          </p:nvSpPr>
          <p:spPr>
            <a:xfrm>
              <a:off x="2367078" y="528320"/>
              <a:ext cx="483018" cy="1"/>
            </a:xfrm>
            <a:prstGeom prst="line">
              <a:avLst/>
            </a:prstGeom>
            <a:noFill/>
            <a:ln w="50800" cap="flat">
              <a:solidFill>
                <a:srgbClr val="000000"/>
              </a:solidFill>
              <a:prstDash val="solid"/>
              <a:bevel/>
              <a:tailEnd type="triangle" w="med" len="med"/>
            </a:ln>
            <a:effectLst>
              <a:outerShdw sx="100000" sy="100000" kx="0" ky="0" algn="b" rotWithShape="0" blurRad="38100" dist="20000" dir="5400000">
                <a:srgbClr val="000000">
                  <a:alpha val="38000"/>
                </a:srgbClr>
              </a:outerShdw>
            </a:effectLst>
          </p:spPr>
          <p:txBody>
            <a:bodyPr wrap="square" lIns="45719" tIns="45719" rIns="45719" bIns="45719" numCol="1" anchor="t">
              <a:noAutofit/>
            </a:bodyPr>
            <a:lstStyle/>
            <a:p>
              <a:pPr defTabSz="457200">
                <a:defRPr sz="1200">
                  <a:latin typeface="+mj-lt"/>
                  <a:ea typeface="+mj-ea"/>
                  <a:cs typeface="+mj-cs"/>
                  <a:sym typeface="Helvetica"/>
                </a:defRPr>
              </a:pPr>
            </a:p>
          </p:txBody>
        </p:sp>
        <p:sp>
          <p:nvSpPr>
            <p:cNvPr id="481" name="Shape 481"/>
            <p:cNvSpPr/>
            <p:nvPr/>
          </p:nvSpPr>
          <p:spPr>
            <a:xfrm>
              <a:off x="3045474" y="0"/>
              <a:ext cx="3329941" cy="1094740"/>
            </a:xfrm>
            <a:prstGeom prst="rect">
              <a:avLst/>
            </a:prstGeom>
            <a:noFill/>
            <a:ln w="25400" cap="flat">
              <a:solidFill>
                <a:srgbClr val="000000"/>
              </a:solidFill>
              <a:prstDash val="solid"/>
              <a:bevel/>
            </a:ln>
            <a:effectLst/>
            <a:extLst>
              <a:ext uri="{C572A759-6A51-4108-AA02-DFA0A04FC94B}">
                <ma14:wrappingTextBoxFlag xmlns:ma14="http://schemas.microsoft.com/office/mac/drawingml/2011/main" val="1"/>
              </a:ext>
            </a:extLst>
          </p:spPr>
          <p:txBody>
            <a:bodyPr wrap="none" lIns="45719" tIns="45719" rIns="45719" bIns="45719" numCol="1" anchor="t">
              <a:spAutoFit/>
            </a:bodyPr>
            <a:lstStyle/>
            <a:p>
              <a:pPr>
                <a:defRPr sz="1400">
                  <a:latin typeface="Fira Mono"/>
                  <a:ea typeface="Fira Mono"/>
                  <a:cs typeface="Fira Mono"/>
                  <a:sym typeface="Fira Mono"/>
                </a:defRPr>
              </a:pPr>
              <a:r>
                <a:t>T acc = </a:t>
              </a:r>
              <a:r>
                <a:rPr b="1"/>
                <a:t>z</a:t>
              </a:r>
              <a:r>
                <a:t>;</a:t>
              </a:r>
            </a:p>
            <a:p>
              <a:pPr>
                <a:defRPr sz="1400">
                  <a:latin typeface="Fira Mono"/>
                  <a:ea typeface="Fira Mono"/>
                  <a:cs typeface="Fira Mono"/>
                  <a:sym typeface="Fira Mono"/>
                </a:defRPr>
              </a:pPr>
              <a:r>
                <a:rPr b="1"/>
                <a:t>for</a:t>
              </a:r>
              <a:r>
                <a:t> (</a:t>
              </a:r>
              <a:r>
                <a:rPr b="1"/>
                <a:t>int</a:t>
              </a:r>
              <a:r>
                <a:t> i = 0; i &lt; n; ++i) {</a:t>
              </a:r>
            </a:p>
            <a:p>
              <a:pPr>
                <a:defRPr sz="1400">
                  <a:latin typeface="Fira Mono"/>
                  <a:ea typeface="Fira Mono"/>
                  <a:cs typeface="Fira Mono"/>
                  <a:sym typeface="Fira Mono"/>
                </a:defRPr>
              </a:pPr>
              <a:r>
                <a:t>  acc = </a:t>
              </a:r>
              <a:r>
                <a:rPr b="1"/>
                <a:t>f</a:t>
              </a:r>
              <a:r>
                <a:t>(acc, </a:t>
              </a:r>
              <a:r>
                <a:rPr b="1"/>
                <a:t>xs</a:t>
              </a:r>
              <a:r>
                <a:t>[i]);</a:t>
              </a:r>
            </a:p>
            <a:p>
              <a:pPr>
                <a:defRPr sz="1400">
                  <a:latin typeface="Fira Mono"/>
                  <a:ea typeface="Fira Mono"/>
                  <a:cs typeface="Fira Mono"/>
                  <a:sym typeface="Fira Mono"/>
                </a:defRPr>
              </a:pPr>
              <a:r>
                <a:t>}</a:t>
              </a:r>
            </a:p>
          </p:txBody>
        </p:sp>
      </p:grpSp>
      <p:grpSp>
        <p:nvGrpSpPr>
          <p:cNvPr id="485" name="Group 485"/>
          <p:cNvGrpSpPr/>
          <p:nvPr/>
        </p:nvGrpSpPr>
        <p:grpSpPr>
          <a:xfrm>
            <a:off x="1621782" y="5078164"/>
            <a:ext cx="3669045" cy="279401"/>
            <a:chOff x="0" y="0"/>
            <a:chExt cx="3669044" cy="279400"/>
          </a:xfrm>
        </p:grpSpPr>
        <p:pic>
          <p:nvPicPr>
            <p:cNvPr id="483" name="pasted-image.pdf"/>
            <p:cNvPicPr>
              <a:picLocks noChangeAspect="1"/>
            </p:cNvPicPr>
            <p:nvPr/>
          </p:nvPicPr>
          <p:blipFill>
            <a:blip r:embed="rId4">
              <a:extLst/>
            </a:blip>
            <a:stretch>
              <a:fillRect/>
            </a:stretch>
          </p:blipFill>
          <p:spPr>
            <a:xfrm>
              <a:off x="0" y="0"/>
              <a:ext cx="50800" cy="279400"/>
            </a:xfrm>
            <a:prstGeom prst="rect">
              <a:avLst/>
            </a:prstGeom>
            <a:ln w="12700" cap="flat">
              <a:noFill/>
              <a:miter lim="400000"/>
            </a:ln>
            <a:effectLst/>
          </p:spPr>
        </p:pic>
        <p:pic>
          <p:nvPicPr>
            <p:cNvPr id="484" name="pasted-image.pdf"/>
            <p:cNvPicPr>
              <a:picLocks noChangeAspect="1"/>
            </p:cNvPicPr>
            <p:nvPr/>
          </p:nvPicPr>
          <p:blipFill>
            <a:blip r:embed="rId4">
              <a:extLst/>
            </a:blip>
            <a:stretch>
              <a:fillRect/>
            </a:stretch>
          </p:blipFill>
          <p:spPr>
            <a:xfrm>
              <a:off x="3618244" y="0"/>
              <a:ext cx="50801" cy="279400"/>
            </a:xfrm>
            <a:prstGeom prst="rect">
              <a:avLst/>
            </a:prstGeom>
            <a:ln w="12700" cap="flat">
              <a:noFill/>
              <a:miter lim="400000"/>
            </a:ln>
            <a:effectLst/>
          </p:spPr>
        </p:pic>
      </p:grpSp>
      <p:sp>
        <p:nvSpPr>
          <p:cNvPr id="486" name="Shape 486"/>
          <p:cNvSpPr/>
          <p:nvPr>
            <p:ph type="body" idx="1"/>
          </p:nvPr>
        </p:nvSpPr>
        <p:spPr>
          <a:xfrm>
            <a:off x="827087" y="1193800"/>
            <a:ext cx="7485063" cy="5156200"/>
          </a:xfrm>
          <a:prstGeom prst="rect">
            <a:avLst/>
          </a:prstGeom>
        </p:spPr>
        <p:txBody>
          <a:bodyPr/>
          <a:lstStyle/>
          <a:p>
            <a:pPr/>
            <a:r>
              <a:t>Generate OpenCL code for each OpenCL primitive</a:t>
            </a:r>
          </a:p>
        </p:txBody>
      </p:sp>
    </p:spTree>
  </p:cSld>
  <p:clrMapOvr>
    <a:masterClrMapping/>
  </p:clrMapOvr>
  <p:transition xmlns:p14="http://schemas.microsoft.com/office/powerpoint/2010/main" spd="med" advClick="1" p14:dur="1000"/>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88" name="Shape 4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489" name="Shape 489"/>
          <p:cNvSpPr/>
          <p:nvPr>
            <p:ph type="title"/>
          </p:nvPr>
        </p:nvSpPr>
        <p:spPr>
          <a:xfrm>
            <a:off x="816768" y="152400"/>
            <a:ext cx="7485064" cy="912813"/>
          </a:xfrm>
          <a:prstGeom prst="rect">
            <a:avLst/>
          </a:prstGeom>
        </p:spPr>
        <p:txBody>
          <a:bodyPr/>
          <a:lstStyle/>
          <a:p>
            <a:pPr/>
            <a:r>
              <a:t>Exploration Strategy</a:t>
            </a:r>
          </a:p>
        </p:txBody>
      </p:sp>
      <p:pic>
        <p:nvPicPr>
          <p:cNvPr id="490" name="pasted-image.pdf"/>
          <p:cNvPicPr>
            <a:picLocks noChangeAspect="1"/>
          </p:cNvPicPr>
          <p:nvPr/>
        </p:nvPicPr>
        <p:blipFill>
          <a:blip r:embed="rId2">
            <a:extLst/>
          </a:blip>
          <a:stretch>
            <a:fillRect/>
          </a:stretch>
        </p:blipFill>
        <p:spPr>
          <a:xfrm>
            <a:off x="559375" y="1893250"/>
            <a:ext cx="3422665" cy="1097837"/>
          </a:xfrm>
          <a:prstGeom prst="rect">
            <a:avLst/>
          </a:prstGeom>
          <a:ln w="3175">
            <a:miter lim="400000"/>
          </a:ln>
        </p:spPr>
      </p:pic>
      <p:pic>
        <p:nvPicPr>
          <p:cNvPr id="491" name="pasted-image.pdf"/>
          <p:cNvPicPr>
            <a:picLocks noChangeAspect="1"/>
          </p:cNvPicPr>
          <p:nvPr/>
        </p:nvPicPr>
        <p:blipFill>
          <a:blip r:embed="rId3">
            <a:extLst/>
          </a:blip>
          <a:stretch>
            <a:fillRect/>
          </a:stretch>
        </p:blipFill>
        <p:spPr>
          <a:xfrm>
            <a:off x="5407970" y="2967373"/>
            <a:ext cx="1101150" cy="923254"/>
          </a:xfrm>
          <a:prstGeom prst="rect">
            <a:avLst/>
          </a:prstGeom>
          <a:ln w="3175">
            <a:miter lim="400000"/>
          </a:ln>
        </p:spPr>
      </p:pic>
      <p:pic>
        <p:nvPicPr>
          <p:cNvPr id="492" name="pasted-image.pdf"/>
          <p:cNvPicPr>
            <a:picLocks noChangeAspect="1"/>
          </p:cNvPicPr>
          <p:nvPr/>
        </p:nvPicPr>
        <p:blipFill>
          <a:blip r:embed="rId4">
            <a:extLst/>
          </a:blip>
          <a:stretch>
            <a:fillRect/>
          </a:stretch>
        </p:blipFill>
        <p:spPr>
          <a:xfrm>
            <a:off x="7898408" y="2966037"/>
            <a:ext cx="1101649" cy="925926"/>
          </a:xfrm>
          <a:prstGeom prst="rect">
            <a:avLst/>
          </a:prstGeom>
          <a:ln w="3175">
            <a:miter lim="400000"/>
          </a:ln>
        </p:spPr>
      </p:pic>
      <p:pic>
        <p:nvPicPr>
          <p:cNvPr id="493" name="pasted-image.pdf"/>
          <p:cNvPicPr>
            <a:picLocks noChangeAspect="1"/>
          </p:cNvPicPr>
          <p:nvPr/>
        </p:nvPicPr>
        <p:blipFill>
          <a:blip r:embed="rId5">
            <a:extLst/>
          </a:blip>
          <a:stretch>
            <a:fillRect/>
          </a:stretch>
        </p:blipFill>
        <p:spPr>
          <a:xfrm>
            <a:off x="4025948" y="2951720"/>
            <a:ext cx="1334719" cy="954560"/>
          </a:xfrm>
          <a:prstGeom prst="rect">
            <a:avLst/>
          </a:prstGeom>
          <a:ln w="3175">
            <a:miter lim="400000"/>
          </a:ln>
        </p:spPr>
      </p:pic>
      <p:pic>
        <p:nvPicPr>
          <p:cNvPr id="494" name="pasted-image.pdf"/>
          <p:cNvPicPr>
            <a:picLocks noChangeAspect="1"/>
          </p:cNvPicPr>
          <p:nvPr/>
        </p:nvPicPr>
        <p:blipFill>
          <a:blip r:embed="rId6">
            <a:extLst/>
          </a:blip>
          <a:stretch>
            <a:fillRect/>
          </a:stretch>
        </p:blipFill>
        <p:spPr>
          <a:xfrm>
            <a:off x="5093209" y="1948047"/>
            <a:ext cx="3196149" cy="2529041"/>
          </a:xfrm>
          <a:prstGeom prst="rect">
            <a:avLst/>
          </a:prstGeom>
          <a:ln w="3175">
            <a:miter lim="400000"/>
          </a:ln>
        </p:spPr>
      </p:pic>
      <p:pic>
        <p:nvPicPr>
          <p:cNvPr id="495" name="pasted-image.pdf"/>
          <p:cNvPicPr>
            <a:picLocks noChangeAspect="1"/>
          </p:cNvPicPr>
          <p:nvPr/>
        </p:nvPicPr>
        <p:blipFill>
          <a:blip r:embed="rId7">
            <a:extLst/>
          </a:blip>
          <a:stretch>
            <a:fillRect/>
          </a:stretch>
        </p:blipFill>
        <p:spPr>
          <a:xfrm>
            <a:off x="6536404" y="2908318"/>
            <a:ext cx="1334719" cy="982309"/>
          </a:xfrm>
          <a:prstGeom prst="rect">
            <a:avLst/>
          </a:prstGeom>
          <a:ln w="3175">
            <a:miter lim="400000"/>
          </a:ln>
        </p:spPr>
      </p:pic>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6" presetID="23" grpId="1" fill="hold">
                                  <p:stCondLst>
                                    <p:cond delay="0"/>
                                  </p:stCondLst>
                                  <p:iterate type="el" backwards="0">
                                    <p:tmAbs val="0"/>
                                  </p:iterate>
                                  <p:childTnLst>
                                    <p:set>
                                      <p:cBhvr>
                                        <p:cTn id="6" fill="hold"/>
                                        <p:tgtEl>
                                          <p:spTgt spid="493"/>
                                        </p:tgtEl>
                                        <p:attrNameLst>
                                          <p:attrName>style.visibility</p:attrName>
                                        </p:attrNameLst>
                                      </p:cBhvr>
                                      <p:to>
                                        <p:strVal val="visible"/>
                                      </p:to>
                                    </p:set>
                                    <p:anim calcmode="lin" valueType="num">
                                      <p:cBhvr>
                                        <p:cTn id="7" dur="1000" fill="hold"/>
                                        <p:tgtEl>
                                          <p:spTgt spid="493"/>
                                        </p:tgtEl>
                                        <p:attrNameLst>
                                          <p:attrName>ppt_w</p:attrName>
                                        </p:attrNameLst>
                                      </p:cBhvr>
                                      <p:tavLst>
                                        <p:tav tm="0">
                                          <p:val>
                                            <p:fltVal val="0"/>
                                          </p:val>
                                        </p:tav>
                                        <p:tav tm="100000">
                                          <p:val>
                                            <p:strVal val="#ppt_w"/>
                                          </p:val>
                                        </p:tav>
                                      </p:tavLst>
                                    </p:anim>
                                    <p:anim calcmode="lin" valueType="num">
                                      <p:cBhvr>
                                        <p:cTn id="8" dur="1000" fill="hold"/>
                                        <p:tgtEl>
                                          <p:spTgt spid="493"/>
                                        </p:tgtEl>
                                        <p:attrNameLst>
                                          <p:attrName>ppt_h</p:attrName>
                                        </p:attrNameLst>
                                      </p:cBhvr>
                                      <p:tavLst>
                                        <p:tav tm="0">
                                          <p:val>
                                            <p:fltVal val="0"/>
                                          </p:val>
                                        </p:tav>
                                        <p:tav tm="100000">
                                          <p:val>
                                            <p:strVal val="#ppt_h"/>
                                          </p:val>
                                        </p:tav>
                                      </p:tavLst>
                                    </p:anim>
                                  </p:childTnLst>
                                </p:cTn>
                              </p:par>
                            </p:childTnLst>
                          </p:cTn>
                        </p:par>
                        <p:par>
                          <p:cTn id="9" fill="hold">
                            <p:stCondLst>
                              <p:cond delay="1000"/>
                            </p:stCondLst>
                            <p:childTnLst>
                              <p:par>
                                <p:cTn id="10" presetClass="entr" nodeType="afterEffect" presetSubtype="16" presetID="23" grpId="2" fill="hold">
                                  <p:stCondLst>
                                    <p:cond delay="0"/>
                                  </p:stCondLst>
                                  <p:iterate type="el" backwards="0">
                                    <p:tmAbs val="0"/>
                                  </p:iterate>
                                  <p:childTnLst>
                                    <p:set>
                                      <p:cBhvr>
                                        <p:cTn id="11" fill="hold"/>
                                        <p:tgtEl>
                                          <p:spTgt spid="492"/>
                                        </p:tgtEl>
                                        <p:attrNameLst>
                                          <p:attrName>style.visibility</p:attrName>
                                        </p:attrNameLst>
                                      </p:cBhvr>
                                      <p:to>
                                        <p:strVal val="visible"/>
                                      </p:to>
                                    </p:set>
                                    <p:anim calcmode="lin" valueType="num">
                                      <p:cBhvr>
                                        <p:cTn id="12" dur="1000" fill="hold"/>
                                        <p:tgtEl>
                                          <p:spTgt spid="492"/>
                                        </p:tgtEl>
                                        <p:attrNameLst>
                                          <p:attrName>ppt_w</p:attrName>
                                        </p:attrNameLst>
                                      </p:cBhvr>
                                      <p:tavLst>
                                        <p:tav tm="0">
                                          <p:val>
                                            <p:fltVal val="0"/>
                                          </p:val>
                                        </p:tav>
                                        <p:tav tm="100000">
                                          <p:val>
                                            <p:strVal val="#ppt_w"/>
                                          </p:val>
                                        </p:tav>
                                      </p:tavLst>
                                    </p:anim>
                                    <p:anim calcmode="lin" valueType="num">
                                      <p:cBhvr>
                                        <p:cTn id="13" dur="1000" fill="hold"/>
                                        <p:tgtEl>
                                          <p:spTgt spid="492"/>
                                        </p:tgtEl>
                                        <p:attrNameLst>
                                          <p:attrName>ppt_h</p:attrName>
                                        </p:attrNameLst>
                                      </p:cBhvr>
                                      <p:tavLst>
                                        <p:tav tm="0">
                                          <p:val>
                                            <p:fltVal val="0"/>
                                          </p:val>
                                        </p:tav>
                                        <p:tav tm="100000">
                                          <p:val>
                                            <p:strVal val="#ppt_h"/>
                                          </p:val>
                                        </p:tav>
                                      </p:tavLst>
                                    </p:anim>
                                  </p:childTnLst>
                                </p:cTn>
                              </p:par>
                            </p:childTnLst>
                          </p:cTn>
                        </p:par>
                        <p:par>
                          <p:cTn id="14" fill="hold">
                            <p:stCondLst>
                              <p:cond delay="2000"/>
                            </p:stCondLst>
                            <p:childTnLst>
                              <p:par>
                                <p:cTn id="15" presetClass="entr" nodeType="afterEffect" presetSubtype="16" presetID="23" grpId="3" fill="hold">
                                  <p:stCondLst>
                                    <p:cond delay="0"/>
                                  </p:stCondLst>
                                  <p:iterate type="el" backwards="0">
                                    <p:tmAbs val="0"/>
                                  </p:iterate>
                                  <p:childTnLst>
                                    <p:set>
                                      <p:cBhvr>
                                        <p:cTn id="16" fill="hold"/>
                                        <p:tgtEl>
                                          <p:spTgt spid="491"/>
                                        </p:tgtEl>
                                        <p:attrNameLst>
                                          <p:attrName>style.visibility</p:attrName>
                                        </p:attrNameLst>
                                      </p:cBhvr>
                                      <p:to>
                                        <p:strVal val="visible"/>
                                      </p:to>
                                    </p:set>
                                    <p:anim calcmode="lin" valueType="num">
                                      <p:cBhvr>
                                        <p:cTn id="17" dur="1000" fill="hold"/>
                                        <p:tgtEl>
                                          <p:spTgt spid="491"/>
                                        </p:tgtEl>
                                        <p:attrNameLst>
                                          <p:attrName>ppt_w</p:attrName>
                                        </p:attrNameLst>
                                      </p:cBhvr>
                                      <p:tavLst>
                                        <p:tav tm="0">
                                          <p:val>
                                            <p:fltVal val="0"/>
                                          </p:val>
                                        </p:tav>
                                        <p:tav tm="100000">
                                          <p:val>
                                            <p:strVal val="#ppt_w"/>
                                          </p:val>
                                        </p:tav>
                                      </p:tavLst>
                                    </p:anim>
                                    <p:anim calcmode="lin" valueType="num">
                                      <p:cBhvr>
                                        <p:cTn id="18" dur="1000" fill="hold"/>
                                        <p:tgtEl>
                                          <p:spTgt spid="491"/>
                                        </p:tgtEl>
                                        <p:attrNameLst>
                                          <p:attrName>ppt_h</p:attrName>
                                        </p:attrNameLst>
                                      </p:cBhvr>
                                      <p:tavLst>
                                        <p:tav tm="0">
                                          <p:val>
                                            <p:fltVal val="0"/>
                                          </p:val>
                                        </p:tav>
                                        <p:tav tm="100000">
                                          <p:val>
                                            <p:strVal val="#ppt_h"/>
                                          </p:val>
                                        </p:tav>
                                      </p:tavLst>
                                    </p:anim>
                                  </p:childTnLst>
                                </p:cTn>
                              </p:par>
                            </p:childTnLst>
                          </p:cTn>
                        </p:par>
                        <p:par>
                          <p:cTn id="19" fill="hold">
                            <p:stCondLst>
                              <p:cond delay="0"/>
                            </p:stCondLst>
                            <p:childTnLst>
                              <p:par>
                                <p:cTn id="20" presetClass="emph" nodeType="withEffect" presetSubtype="0" presetID="6" grpId="4" accel="50000" decel="50000" fill="hold">
                                  <p:stCondLst>
                                    <p:cond delay="0"/>
                                  </p:stCondLst>
                                  <p:childTnLst>
                                    <p:animScale>
                                      <p:cBhvr>
                                        <p:cTn id="21" dur="1000" fill="hold"/>
                                        <p:tgtEl>
                                          <p:spTgt spid="494"/>
                                        </p:tgtEl>
                                      </p:cBhvr>
                                      <p:by x="36611" y="36611"/>
                                    </p:animScale>
                                  </p:childTnLst>
                                </p:cTn>
                              </p:par>
                            </p:childTnLst>
                          </p:cTn>
                        </p:par>
                        <p:par>
                          <p:cTn id="22" fill="hold">
                            <p:stCondLst>
                              <p:cond delay="0"/>
                            </p:stCondLst>
                            <p:childTnLst>
                              <p:par>
                                <p:cTn id="23" presetClass="path" nodeType="withEffect" presetSubtype="0" presetID="-1" grpId="5" accel="50000" decel="50000" fill="hold">
                                  <p:stCondLst>
                                    <p:cond delay="0"/>
                                  </p:stCondLst>
                                  <p:childTnLst>
                                    <p:animMotion path="M 0.000000 0.000000 L 0.000000 -0.184386" origin="layout" pathEditMode="relative">
                                      <p:cBhvr>
                                        <p:cTn id="24" dur="1000" fill="hold"/>
                                        <p:tgtEl>
                                          <p:spTgt spid="494"/>
                                        </p:tgtEl>
                                        <p:attrNameLst>
                                          <p:attrName>ppt_x</p:attrName>
                                          <p:attrName>ppt_y</p:attrName>
                                        </p:attrNameLst>
                                      </p:cBhvr>
                                    </p:animMotion>
                                  </p:childTnLst>
                                </p:cTn>
                              </p:par>
                            </p:childTnLst>
                          </p:cTn>
                        </p:par>
                        <p:par>
                          <p:cTn id="25" fill="hold">
                            <p:stCondLst>
                              <p:cond delay="1000"/>
                            </p:stCondLst>
                            <p:childTnLst>
                              <p:par>
                                <p:cTn id="26" presetClass="entr" nodeType="afterEffect" presetSubtype="16" presetID="23" grpId="6" fill="hold">
                                  <p:stCondLst>
                                    <p:cond delay="0"/>
                                  </p:stCondLst>
                                  <p:iterate type="el" backwards="0">
                                    <p:tmAbs val="0"/>
                                  </p:iterate>
                                  <p:childTnLst>
                                    <p:set>
                                      <p:cBhvr>
                                        <p:cTn id="27" fill="hold"/>
                                        <p:tgtEl>
                                          <p:spTgt spid="495"/>
                                        </p:tgtEl>
                                        <p:attrNameLst>
                                          <p:attrName>style.visibility</p:attrName>
                                        </p:attrNameLst>
                                      </p:cBhvr>
                                      <p:to>
                                        <p:strVal val="visible"/>
                                      </p:to>
                                    </p:set>
                                    <p:anim calcmode="lin" valueType="num">
                                      <p:cBhvr>
                                        <p:cTn id="28" dur="1000" fill="hold"/>
                                        <p:tgtEl>
                                          <p:spTgt spid="495"/>
                                        </p:tgtEl>
                                        <p:attrNameLst>
                                          <p:attrName>ppt_w</p:attrName>
                                        </p:attrNameLst>
                                      </p:cBhvr>
                                      <p:tavLst>
                                        <p:tav tm="0">
                                          <p:val>
                                            <p:fltVal val="0"/>
                                          </p:val>
                                        </p:tav>
                                        <p:tav tm="100000">
                                          <p:val>
                                            <p:strVal val="#ppt_w"/>
                                          </p:val>
                                        </p:tav>
                                      </p:tavLst>
                                    </p:anim>
                                    <p:anim calcmode="lin" valueType="num">
                                      <p:cBhvr>
                                        <p:cTn id="29" dur="1000" fill="hold"/>
                                        <p:tgtEl>
                                          <p:spTgt spid="495"/>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Class="exit" nodeType="clickEffect" presetSubtype="32" presetID="23" grpId="7" fill="hold">
                                  <p:stCondLst>
                                    <p:cond delay="0"/>
                                  </p:stCondLst>
                                  <p:iterate type="el" backwards="0">
                                    <p:tmAbs val="0"/>
                                  </p:iterate>
                                  <p:childTnLst>
                                    <p:anim calcmode="lin" valueType="num">
                                      <p:cBhvr>
                                        <p:cTn id="33" dur="1000" fill="hold"/>
                                        <p:tgtEl>
                                          <p:spTgt spid="493"/>
                                        </p:tgtEl>
                                        <p:attrNameLst>
                                          <p:attrName>ppt_w</p:attrName>
                                        </p:attrNameLst>
                                      </p:cBhvr>
                                      <p:tavLst>
                                        <p:tav tm="0">
                                          <p:val>
                                            <p:strVal val="ppt_w"/>
                                          </p:val>
                                        </p:tav>
                                        <p:tav tm="100000">
                                          <p:val>
                                            <p:fltVal val="0"/>
                                          </p:val>
                                        </p:tav>
                                      </p:tavLst>
                                    </p:anim>
                                    <p:anim calcmode="lin" valueType="num">
                                      <p:cBhvr>
                                        <p:cTn id="34" dur="1000" fill="hold"/>
                                        <p:tgtEl>
                                          <p:spTgt spid="493"/>
                                        </p:tgtEl>
                                        <p:attrNameLst>
                                          <p:attrName>ppt_h</p:attrName>
                                        </p:attrNameLst>
                                      </p:cBhvr>
                                      <p:tavLst>
                                        <p:tav tm="0">
                                          <p:val>
                                            <p:strVal val="ppt_h"/>
                                          </p:val>
                                        </p:tav>
                                        <p:tav tm="100000">
                                          <p:val>
                                            <p:fltVal val="0"/>
                                          </p:val>
                                        </p:tav>
                                      </p:tavLst>
                                    </p:anim>
                                    <p:set>
                                      <p:cBhvr>
                                        <p:cTn id="35" fill="hold">
                                          <p:stCondLst>
                                            <p:cond delay="999"/>
                                          </p:stCondLst>
                                        </p:cTn>
                                        <p:tgtEl>
                                          <p:spTgt spid="493"/>
                                        </p:tgtEl>
                                        <p:attrNameLst>
                                          <p:attrName>style.visibility</p:attrName>
                                        </p:attrNameLst>
                                      </p:cBhvr>
                                      <p:to>
                                        <p:strVal val="hidden"/>
                                      </p:to>
                                    </p:set>
                                  </p:childTnLst>
                                </p:cTn>
                              </p:par>
                            </p:childTnLst>
                          </p:cTn>
                        </p:par>
                        <p:par>
                          <p:cTn id="36" fill="hold">
                            <p:stCondLst>
                              <p:cond delay="1000"/>
                            </p:stCondLst>
                            <p:childTnLst>
                              <p:par>
                                <p:cTn id="37" presetClass="exit" nodeType="afterEffect" presetSubtype="32" presetID="23" grpId="8" fill="hold">
                                  <p:stCondLst>
                                    <p:cond delay="0"/>
                                  </p:stCondLst>
                                  <p:iterate type="el" backwards="0">
                                    <p:tmAbs val="0"/>
                                  </p:iterate>
                                  <p:childTnLst>
                                    <p:anim calcmode="lin" valueType="num">
                                      <p:cBhvr>
                                        <p:cTn id="38" dur="1000" fill="hold"/>
                                        <p:tgtEl>
                                          <p:spTgt spid="492"/>
                                        </p:tgtEl>
                                        <p:attrNameLst>
                                          <p:attrName>ppt_w</p:attrName>
                                        </p:attrNameLst>
                                      </p:cBhvr>
                                      <p:tavLst>
                                        <p:tav tm="0">
                                          <p:val>
                                            <p:strVal val="ppt_w"/>
                                          </p:val>
                                        </p:tav>
                                        <p:tav tm="100000">
                                          <p:val>
                                            <p:fltVal val="0"/>
                                          </p:val>
                                        </p:tav>
                                      </p:tavLst>
                                    </p:anim>
                                    <p:anim calcmode="lin" valueType="num">
                                      <p:cBhvr>
                                        <p:cTn id="39" dur="1000" fill="hold"/>
                                        <p:tgtEl>
                                          <p:spTgt spid="492"/>
                                        </p:tgtEl>
                                        <p:attrNameLst>
                                          <p:attrName>ppt_h</p:attrName>
                                        </p:attrNameLst>
                                      </p:cBhvr>
                                      <p:tavLst>
                                        <p:tav tm="0">
                                          <p:val>
                                            <p:strVal val="ppt_h"/>
                                          </p:val>
                                        </p:tav>
                                        <p:tav tm="100000">
                                          <p:val>
                                            <p:fltVal val="0"/>
                                          </p:val>
                                        </p:tav>
                                      </p:tavLst>
                                    </p:anim>
                                    <p:set>
                                      <p:cBhvr>
                                        <p:cTn id="40" fill="hold">
                                          <p:stCondLst>
                                            <p:cond delay="999"/>
                                          </p:stCondLst>
                                        </p:cTn>
                                        <p:tgtEl>
                                          <p:spTgt spid="492"/>
                                        </p:tgtEl>
                                        <p:attrNameLst>
                                          <p:attrName>style.visibility</p:attrName>
                                        </p:attrNameLst>
                                      </p:cBhvr>
                                      <p:to>
                                        <p:strVal val="hidden"/>
                                      </p:to>
                                    </p:set>
                                  </p:childTnLst>
                                </p:cTn>
                              </p:par>
                            </p:childTnLst>
                          </p:cTn>
                        </p:par>
                        <p:par>
                          <p:cTn id="41" fill="hold">
                            <p:stCondLst>
                              <p:cond delay="2000"/>
                            </p:stCondLst>
                            <p:childTnLst>
                              <p:par>
                                <p:cTn id="42" presetClass="exit" nodeType="afterEffect" presetSubtype="32" presetID="23" grpId="9" fill="hold">
                                  <p:stCondLst>
                                    <p:cond delay="0"/>
                                  </p:stCondLst>
                                  <p:iterate type="el" backwards="0">
                                    <p:tmAbs val="0"/>
                                  </p:iterate>
                                  <p:childTnLst>
                                    <p:anim calcmode="lin" valueType="num">
                                      <p:cBhvr>
                                        <p:cTn id="43" dur="1000" fill="hold"/>
                                        <p:tgtEl>
                                          <p:spTgt spid="491"/>
                                        </p:tgtEl>
                                        <p:attrNameLst>
                                          <p:attrName>ppt_w</p:attrName>
                                        </p:attrNameLst>
                                      </p:cBhvr>
                                      <p:tavLst>
                                        <p:tav tm="0">
                                          <p:val>
                                            <p:strVal val="ppt_w"/>
                                          </p:val>
                                        </p:tav>
                                        <p:tav tm="100000">
                                          <p:val>
                                            <p:fltVal val="0"/>
                                          </p:val>
                                        </p:tav>
                                      </p:tavLst>
                                    </p:anim>
                                    <p:anim calcmode="lin" valueType="num">
                                      <p:cBhvr>
                                        <p:cTn id="44" dur="1000" fill="hold"/>
                                        <p:tgtEl>
                                          <p:spTgt spid="491"/>
                                        </p:tgtEl>
                                        <p:attrNameLst>
                                          <p:attrName>ppt_h</p:attrName>
                                        </p:attrNameLst>
                                      </p:cBhvr>
                                      <p:tavLst>
                                        <p:tav tm="0">
                                          <p:val>
                                            <p:strVal val="ppt_h"/>
                                          </p:val>
                                        </p:tav>
                                        <p:tav tm="100000">
                                          <p:val>
                                            <p:fltVal val="0"/>
                                          </p:val>
                                        </p:tav>
                                      </p:tavLst>
                                    </p:anim>
                                    <p:set>
                                      <p:cBhvr>
                                        <p:cTn id="45" fill="hold">
                                          <p:stCondLst>
                                            <p:cond delay="999"/>
                                          </p:stCondLst>
                                        </p:cTn>
                                        <p:tgtEl>
                                          <p:spTgt spid="491"/>
                                        </p:tgtEl>
                                        <p:attrNameLst>
                                          <p:attrName>style.visibility</p:attrName>
                                        </p:attrNameLst>
                                      </p:cBhvr>
                                      <p:to>
                                        <p:strVal val="hidden"/>
                                      </p:to>
                                    </p:set>
                                  </p:childTnLst>
                                </p:cTn>
                              </p:par>
                            </p:childTnLst>
                          </p:cTn>
                        </p:par>
                        <p:par>
                          <p:cTn id="46" fill="hold">
                            <p:stCondLst>
                              <p:cond delay="3000"/>
                            </p:stCondLst>
                            <p:childTnLst>
                              <p:par>
                                <p:cTn id="47" presetClass="exit" nodeType="afterEffect" presetSubtype="32" presetID="23" grpId="10" fill="hold">
                                  <p:stCondLst>
                                    <p:cond delay="0"/>
                                  </p:stCondLst>
                                  <p:iterate type="el" backwards="0">
                                    <p:tmAbs val="0"/>
                                  </p:iterate>
                                  <p:childTnLst>
                                    <p:anim calcmode="lin" valueType="num">
                                      <p:cBhvr>
                                        <p:cTn id="48" dur="1000" fill="hold"/>
                                        <p:tgtEl>
                                          <p:spTgt spid="494"/>
                                        </p:tgtEl>
                                        <p:attrNameLst>
                                          <p:attrName>ppt_w</p:attrName>
                                        </p:attrNameLst>
                                      </p:cBhvr>
                                      <p:tavLst>
                                        <p:tav tm="0">
                                          <p:val>
                                            <p:strVal val="ppt_w"/>
                                          </p:val>
                                        </p:tav>
                                        <p:tav tm="100000">
                                          <p:val>
                                            <p:fltVal val="0"/>
                                          </p:val>
                                        </p:tav>
                                      </p:tavLst>
                                    </p:anim>
                                    <p:anim calcmode="lin" valueType="num">
                                      <p:cBhvr>
                                        <p:cTn id="49" dur="1000" fill="hold"/>
                                        <p:tgtEl>
                                          <p:spTgt spid="494"/>
                                        </p:tgtEl>
                                        <p:attrNameLst>
                                          <p:attrName>ppt_h</p:attrName>
                                        </p:attrNameLst>
                                      </p:cBhvr>
                                      <p:tavLst>
                                        <p:tav tm="0">
                                          <p:val>
                                            <p:strVal val="ppt_h"/>
                                          </p:val>
                                        </p:tav>
                                        <p:tav tm="100000">
                                          <p:val>
                                            <p:fltVal val="0"/>
                                          </p:val>
                                        </p:tav>
                                      </p:tavLst>
                                    </p:anim>
                                    <p:set>
                                      <p:cBhvr>
                                        <p:cTn id="50" fill="hold">
                                          <p:stCondLst>
                                            <p:cond delay="999"/>
                                          </p:stCondLst>
                                        </p:cTn>
                                        <p:tgtEl>
                                          <p:spTgt spid="494"/>
                                        </p:tgtEl>
                                        <p:attrNameLst>
                                          <p:attrName>style.visibility</p:attrName>
                                        </p:attrNameLst>
                                      </p:cBhvr>
                                      <p:to>
                                        <p:strVal val="hidden"/>
                                      </p:to>
                                    </p:set>
                                  </p:childTnLst>
                                </p:cTn>
                              </p:par>
                            </p:childTnLst>
                          </p:cTn>
                        </p:par>
                        <p:par>
                          <p:cTn id="51" fill="hold">
                            <p:stCondLst>
                              <p:cond delay="0"/>
                            </p:stCondLst>
                            <p:childTnLst>
                              <p:par>
                                <p:cTn id="52" presetClass="emph" nodeType="withEffect" presetSubtype="0" presetID="6" grpId="11" accel="50000" decel="50000" fill="hold">
                                  <p:stCondLst>
                                    <p:cond delay="0"/>
                                  </p:stCondLst>
                                  <p:childTnLst>
                                    <p:animScale>
                                      <p:cBhvr>
                                        <p:cTn id="53" dur="1000" fill="hold"/>
                                        <p:tgtEl>
                                          <p:spTgt spid="495"/>
                                        </p:tgtEl>
                                      </p:cBhvr>
                                      <p:by x="309741" y="309741"/>
                                    </p:animScale>
                                  </p:childTnLst>
                                </p:cTn>
                              </p:par>
                            </p:childTnLst>
                          </p:cTn>
                        </p:par>
                        <p:par>
                          <p:cTn id="54" fill="hold">
                            <p:stCondLst>
                              <p:cond delay="0"/>
                            </p:stCondLst>
                            <p:childTnLst>
                              <p:par>
                                <p:cTn id="55" presetClass="path" nodeType="withEffect" presetSubtype="0" presetID="-1" grpId="12" accel="50000" decel="50000" fill="hold">
                                  <p:stCondLst>
                                    <p:cond delay="0"/>
                                  </p:stCondLst>
                                  <p:childTnLst>
                                    <p:animMotion path="M 0.000000 0.000000 L -0.085162 0.001626" origin="layout" pathEditMode="relative">
                                      <p:cBhvr>
                                        <p:cTn id="56" dur="1000" fill="hold"/>
                                        <p:tgtEl>
                                          <p:spTgt spid="49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94" grpId="10"/>
      <p:bldP build="whole" bldLvl="1" animBg="1" rev="0" advAuto="0" spid="493" grpId="1"/>
      <p:bldP build="whole" bldLvl="1" animBg="1" rev="0" advAuto="0" spid="495" grpId="11"/>
      <p:bldP build="whole" bldLvl="1" animBg="1" rev="0" advAuto="0" spid="492" grpId="2"/>
      <p:bldP build="whole" bldLvl="1" animBg="1" rev="0" advAuto="0" spid="491" grpId="3"/>
      <p:bldP build="whole" bldLvl="1" animBg="1" rev="0" advAuto="0" spid="494" grpId="4"/>
      <p:bldP build="whole" bldLvl="1" animBg="1" rev="0" advAuto="0" spid="493" grpId="7"/>
      <p:bldP build="whole" bldLvl="1" animBg="1" rev="0" advAuto="0" spid="492" grpId="8"/>
      <p:bldP build="whole" bldLvl="1" animBg="1" rev="0" advAuto="0" spid="495" grpId="6"/>
      <p:bldP build="whole" bldLvl="1" animBg="1" rev="0" advAuto="0" spid="491" grpId="9"/>
    </p:bldLst>
  </p:timing>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1" name="Shape 11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2" name="Shape 112"/>
          <p:cNvSpPr/>
          <p:nvPr/>
        </p:nvSpPr>
        <p:spPr>
          <a:xfrm>
            <a:off x="908050" y="889000"/>
            <a:ext cx="7302500" cy="3837940"/>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reduce0(</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get_global_id</a:t>
            </a:r>
            <a:r>
              <a:t>(0);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r>
              <a:t>  </a:t>
            </a:r>
            <a:r>
              <a:t>// do reduction in local memory</a:t>
            </a:r>
          </a:p>
          <a:p>
            <a:pPr>
              <a:defRPr sz="1400">
                <a:latin typeface="Fira Mono"/>
                <a:ea typeface="Fira Mono"/>
                <a:cs typeface="Fira Mono"/>
                <a:sym typeface="Fira Mono"/>
              </a:defRPr>
            </a:pPr>
            <a:r>
              <a:t>  </a:t>
            </a:r>
            <a:r>
              <a:rPr b="1"/>
              <a:t>for</a:t>
            </a:r>
            <a:r>
              <a:t> (</a:t>
            </a:r>
            <a:r>
              <a:rPr b="1"/>
              <a:t>unsigned</a:t>
            </a:r>
            <a:r>
              <a:t> </a:t>
            </a:r>
            <a:r>
              <a:rPr b="1"/>
              <a:t>int</a:t>
            </a:r>
            <a:r>
              <a:t> s=1; s &lt; </a:t>
            </a:r>
            <a:r>
              <a:rPr>
                <a:latin typeface="Fira Mono Medium"/>
                <a:ea typeface="Fira Mono Medium"/>
                <a:cs typeface="Fira Mono Medium"/>
                <a:sym typeface="Fira Mono Medium"/>
              </a:rPr>
              <a:t>get_local_size</a:t>
            </a:r>
            <a:r>
              <a:t>(0); s*= 2) {</a:t>
            </a:r>
          </a:p>
          <a:p>
            <a:pPr>
              <a:defRPr sz="1400">
                <a:latin typeface="Fira Mono"/>
                <a:ea typeface="Fira Mono"/>
                <a:cs typeface="Fira Mono"/>
                <a:sym typeface="Fira Mono"/>
              </a:defRPr>
            </a:pPr>
            <a:r>
              <a:t>    </a:t>
            </a:r>
            <a:r>
              <a:rPr b="1"/>
              <a:t>if</a:t>
            </a:r>
            <a:r>
              <a:t> ((tid % (2*s)) == 0) {</a:t>
            </a:r>
          </a:p>
          <a:p>
            <a:pPr>
              <a:defRPr sz="1400">
                <a:latin typeface="Fira Mono"/>
                <a:ea typeface="Fira Mono"/>
                <a:cs typeface="Fira Mono"/>
                <a:sym typeface="Fira Mono"/>
              </a:defRPr>
            </a:pPr>
            <a:r>
              <a:t>      l_data[tid] += l_data[tid + s];</a:t>
            </a:r>
          </a:p>
          <a:p>
            <a:pPr>
              <a:defRPr sz="1400">
                <a:latin typeface="Fira Mono"/>
                <a:ea typeface="Fira Mono"/>
                <a:cs typeface="Fira Mono"/>
                <a:sym typeface="Fira Mono"/>
              </a:defRPr>
            </a:pPr>
            <a:r>
              <a:t>    }</a:t>
            </a:r>
          </a:p>
          <a:p>
            <a:pPr lvl="1">
              <a:defRPr sz="1400">
                <a:latin typeface="Fira Mono"/>
                <a:ea typeface="Fira Mono"/>
                <a:cs typeface="Fira Mono"/>
                <a:sym typeface="Fira Mono"/>
              </a:defRPr>
            </a:pP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 write result for this work-group to global memory</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a:t>
            </a:r>
          </a:p>
          <a:p>
            <a:pPr>
              <a:defRPr sz="1400">
                <a:latin typeface="Fira Mono"/>
                <a:ea typeface="Fira Mono"/>
                <a:cs typeface="Fira Mono"/>
                <a:sym typeface="Fira Mono"/>
              </a:defRPr>
            </a:pPr>
            <a:r>
              <a:t>}</a:t>
            </a:r>
          </a:p>
        </p:txBody>
      </p:sp>
      <p:sp>
        <p:nvSpPr>
          <p:cNvPr id="113" name="Shape 113"/>
          <p:cNvSpPr/>
          <p:nvPr>
            <p:ph type="title" idx="4294967295"/>
          </p:nvPr>
        </p:nvSpPr>
        <p:spPr>
          <a:xfrm>
            <a:off x="827087" y="153987"/>
            <a:ext cx="7485063" cy="912813"/>
          </a:xfrm>
          <a:prstGeom prst="rect">
            <a:avLst/>
          </a:prstGeom>
        </p:spPr>
        <p:txBody>
          <a:bodyPr>
            <a:normAutofit fontScale="100000" lnSpcReduction="0"/>
          </a:bodyPr>
          <a:lstStyle>
            <a:lvl1pPr defTabSz="896111">
              <a:defRPr b="0" sz="2646">
                <a:latin typeface="Fira Sans SemiBold"/>
                <a:ea typeface="Fira Sans SemiBold"/>
                <a:cs typeface="Fira Sans SemiBold"/>
                <a:sym typeface="Fira Sans SemiBold"/>
              </a:defRPr>
            </a:lvl1pPr>
          </a:lstStyle>
          <a:p>
            <a:pPr/>
            <a:r>
              <a:t>Unoptimised Implementation Parallel Reduction</a:t>
            </a:r>
          </a:p>
        </p:txBody>
      </p:sp>
    </p:spTree>
  </p:cSld>
  <p:clrMapOvr>
    <a:masterClrMapping/>
  </p:clrMapOvr>
  <p:transition xmlns:p14="http://schemas.microsoft.com/office/powerpoint/2010/main" spd="med" advClick="1" p14:dur="1000"/>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97" name="Shape 49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498" name="pasted-image.pdf"/>
          <p:cNvPicPr>
            <a:picLocks noChangeAspect="1"/>
          </p:cNvPicPr>
          <p:nvPr/>
        </p:nvPicPr>
        <p:blipFill>
          <a:blip r:embed="rId3">
            <a:extLst/>
          </a:blip>
          <a:stretch>
            <a:fillRect/>
          </a:stretch>
        </p:blipFill>
        <p:spPr>
          <a:xfrm>
            <a:off x="559375" y="1893250"/>
            <a:ext cx="3422665" cy="1097837"/>
          </a:xfrm>
          <a:prstGeom prst="rect">
            <a:avLst/>
          </a:prstGeom>
          <a:ln w="3175">
            <a:miter lim="400000"/>
          </a:ln>
        </p:spPr>
      </p:pic>
      <p:pic>
        <p:nvPicPr>
          <p:cNvPr id="499" name="pasted-image.pdf"/>
          <p:cNvPicPr>
            <a:picLocks noChangeAspect="1"/>
          </p:cNvPicPr>
          <p:nvPr/>
        </p:nvPicPr>
        <p:blipFill>
          <a:blip r:embed="rId4">
            <a:extLst/>
          </a:blip>
          <a:stretch>
            <a:fillRect/>
          </a:stretch>
        </p:blipFill>
        <p:spPr>
          <a:xfrm>
            <a:off x="562483" y="2892334"/>
            <a:ext cx="3729260" cy="793692"/>
          </a:xfrm>
          <a:prstGeom prst="rect">
            <a:avLst/>
          </a:prstGeom>
          <a:ln w="3175">
            <a:miter lim="400000"/>
          </a:ln>
        </p:spPr>
      </p:pic>
      <p:pic>
        <p:nvPicPr>
          <p:cNvPr id="500" name="pasted-image.pdf"/>
          <p:cNvPicPr>
            <a:picLocks noChangeAspect="1"/>
          </p:cNvPicPr>
          <p:nvPr/>
        </p:nvPicPr>
        <p:blipFill>
          <a:blip r:embed="rId5">
            <a:extLst/>
          </a:blip>
          <a:stretch>
            <a:fillRect/>
          </a:stretch>
        </p:blipFill>
        <p:spPr>
          <a:xfrm>
            <a:off x="4354167" y="1893250"/>
            <a:ext cx="4138196" cy="3045575"/>
          </a:xfrm>
          <a:prstGeom prst="rect">
            <a:avLst/>
          </a:prstGeom>
          <a:ln w="3175">
            <a:miter lim="400000"/>
          </a:ln>
        </p:spPr>
      </p:pic>
      <p:pic>
        <p:nvPicPr>
          <p:cNvPr id="501" name="pasted-image.pdf"/>
          <p:cNvPicPr>
            <a:picLocks noChangeAspect="1"/>
          </p:cNvPicPr>
          <p:nvPr/>
        </p:nvPicPr>
        <p:blipFill>
          <a:blip r:embed="rId6">
            <a:extLst/>
          </a:blip>
          <a:stretch>
            <a:fillRect/>
          </a:stretch>
        </p:blipFill>
        <p:spPr>
          <a:xfrm>
            <a:off x="4282678" y="2723879"/>
            <a:ext cx="1404488" cy="1163719"/>
          </a:xfrm>
          <a:prstGeom prst="rect">
            <a:avLst/>
          </a:prstGeom>
          <a:ln w="3175">
            <a:miter lim="400000"/>
          </a:ln>
        </p:spPr>
      </p:pic>
      <p:pic>
        <p:nvPicPr>
          <p:cNvPr id="502" name="pasted-image.pdf"/>
          <p:cNvPicPr>
            <a:picLocks noChangeAspect="1"/>
          </p:cNvPicPr>
          <p:nvPr/>
        </p:nvPicPr>
        <p:blipFill>
          <a:blip r:embed="rId7">
            <a:extLst/>
          </a:blip>
          <a:stretch>
            <a:fillRect/>
          </a:stretch>
        </p:blipFill>
        <p:spPr>
          <a:xfrm>
            <a:off x="7159364" y="2723879"/>
            <a:ext cx="1404488" cy="1163719"/>
          </a:xfrm>
          <a:prstGeom prst="rect">
            <a:avLst/>
          </a:prstGeom>
          <a:ln w="3175">
            <a:miter lim="400000"/>
          </a:ln>
        </p:spPr>
      </p:pic>
      <p:pic>
        <p:nvPicPr>
          <p:cNvPr id="503" name="pasted-image.pdf"/>
          <p:cNvPicPr>
            <a:picLocks noChangeAspect="1"/>
          </p:cNvPicPr>
          <p:nvPr/>
        </p:nvPicPr>
        <p:blipFill>
          <a:blip r:embed="rId8">
            <a:extLst/>
          </a:blip>
          <a:stretch>
            <a:fillRect/>
          </a:stretch>
        </p:blipFill>
        <p:spPr>
          <a:xfrm>
            <a:off x="5721022" y="2690762"/>
            <a:ext cx="1404488" cy="1196835"/>
          </a:xfrm>
          <a:prstGeom prst="rect">
            <a:avLst/>
          </a:prstGeom>
          <a:ln w="3175">
            <a:miter lim="400000"/>
          </a:ln>
        </p:spPr>
      </p:pic>
      <p:sp>
        <p:nvSpPr>
          <p:cNvPr id="504" name="Shape 504"/>
          <p:cNvSpPr/>
          <p:nvPr/>
        </p:nvSpPr>
        <p:spPr>
          <a:xfrm>
            <a:off x="5092488" y="3045263"/>
            <a:ext cx="1189356" cy="366118"/>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05" name="Shape 505"/>
          <p:cNvSpPr/>
          <p:nvPr/>
        </p:nvSpPr>
        <p:spPr>
          <a:xfrm>
            <a:off x="6105731" y="3707058"/>
            <a:ext cx="767111" cy="301133"/>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06" name="Shape 506"/>
          <p:cNvSpPr/>
          <p:nvPr/>
        </p:nvSpPr>
        <p:spPr>
          <a:xfrm>
            <a:off x="4896035" y="2634497"/>
            <a:ext cx="1209697" cy="366118"/>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07" name="Shape 507"/>
          <p:cNvSpPr/>
          <p:nvPr/>
        </p:nvSpPr>
        <p:spPr>
          <a:xfrm>
            <a:off x="6123591" y="4028527"/>
            <a:ext cx="767110" cy="301133"/>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08" name="Shape 508"/>
          <p:cNvSpPr/>
          <p:nvPr>
            <p:ph type="title"/>
          </p:nvPr>
        </p:nvSpPr>
        <p:spPr>
          <a:xfrm>
            <a:off x="816768" y="152400"/>
            <a:ext cx="7485064" cy="912813"/>
          </a:xfrm>
          <a:prstGeom prst="rect">
            <a:avLst/>
          </a:prstGeom>
        </p:spPr>
        <p:txBody>
          <a:bodyPr/>
          <a:lstStyle/>
          <a:p>
            <a:pPr/>
            <a:r>
              <a:t>Exploration Strategy</a:t>
            </a:r>
          </a:p>
        </p:txBody>
      </p:sp>
    </p:spTree>
  </p:cSld>
  <p:clrMapOvr>
    <a:masterClrMapping/>
  </p:clrMapOvr>
  <p:transition xmlns:p14="http://schemas.microsoft.com/office/powerpoint/2010/main" spd="fast" advClick="1" p14:dur="2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499"/>
                                        </p:tgtEl>
                                        <p:attrNameLst>
                                          <p:attrName>style.visibility</p:attrName>
                                        </p:attrNameLst>
                                      </p:cBhvr>
                                      <p:to>
                                        <p:strVal val="visible"/>
                                      </p:to>
                                    </p:set>
                                    <p:anim calcmode="lin" valueType="num">
                                      <p:cBhvr>
                                        <p:cTn id="7" dur="500" fill="hold"/>
                                        <p:tgtEl>
                                          <p:spTgt spid="499"/>
                                        </p:tgtEl>
                                        <p:attrNameLst>
                                          <p:attrName>ppt_w</p:attrName>
                                        </p:attrNameLst>
                                      </p:cBhvr>
                                      <p:tavLst>
                                        <p:tav tm="0">
                                          <p:val>
                                            <p:fltVal val="0"/>
                                          </p:val>
                                        </p:tav>
                                        <p:tav tm="100000">
                                          <p:val>
                                            <p:strVal val="#ppt_w"/>
                                          </p:val>
                                        </p:tav>
                                      </p:tavLst>
                                    </p:anim>
                                    <p:anim calcmode="lin" valueType="num">
                                      <p:cBhvr>
                                        <p:cTn id="8" dur="500" fill="hold"/>
                                        <p:tgtEl>
                                          <p:spTgt spid="499"/>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Subtype="0" presetID="6" grpId="2" accel="50000" decel="50000" fill="hold">
                                  <p:stCondLst>
                                    <p:cond delay="0"/>
                                  </p:stCondLst>
                                  <p:childTnLst>
                                    <p:animScale>
                                      <p:cBhvr>
                                        <p:cTn id="12" dur="1000" fill="hold"/>
                                        <p:tgtEl>
                                          <p:spTgt spid="500"/>
                                        </p:tgtEl>
                                      </p:cBhvr>
                                      <p:by x="33939" y="33939"/>
                                    </p:animScale>
                                  </p:childTnLst>
                                </p:cTn>
                              </p:par>
                            </p:childTnLst>
                          </p:cTn>
                        </p:par>
                        <p:par>
                          <p:cTn id="13" fill="hold">
                            <p:stCondLst>
                              <p:cond delay="1000"/>
                            </p:stCondLst>
                            <p:childTnLst>
                              <p:par>
                                <p:cTn id="14" presetClass="entr" nodeType="afterEffect" presetSubtype="16" presetID="23" grpId="3" fill="hold">
                                  <p:stCondLst>
                                    <p:cond delay="0"/>
                                  </p:stCondLst>
                                  <p:iterate type="el" backwards="0">
                                    <p:tmAbs val="0"/>
                                  </p:iterate>
                                  <p:childTnLst>
                                    <p:set>
                                      <p:cBhvr>
                                        <p:cTn id="15" fill="hold"/>
                                        <p:tgtEl>
                                          <p:spTgt spid="502"/>
                                        </p:tgtEl>
                                        <p:attrNameLst>
                                          <p:attrName>style.visibility</p:attrName>
                                        </p:attrNameLst>
                                      </p:cBhvr>
                                      <p:to>
                                        <p:strVal val="visible"/>
                                      </p:to>
                                    </p:set>
                                    <p:anim calcmode="lin" valueType="num">
                                      <p:cBhvr>
                                        <p:cTn id="16" dur="1000" fill="hold"/>
                                        <p:tgtEl>
                                          <p:spTgt spid="502"/>
                                        </p:tgtEl>
                                        <p:attrNameLst>
                                          <p:attrName>ppt_w</p:attrName>
                                        </p:attrNameLst>
                                      </p:cBhvr>
                                      <p:tavLst>
                                        <p:tav tm="0">
                                          <p:val>
                                            <p:fltVal val="0"/>
                                          </p:val>
                                        </p:tav>
                                        <p:tav tm="100000">
                                          <p:val>
                                            <p:strVal val="#ppt_w"/>
                                          </p:val>
                                        </p:tav>
                                      </p:tavLst>
                                    </p:anim>
                                    <p:anim calcmode="lin" valueType="num">
                                      <p:cBhvr>
                                        <p:cTn id="17" dur="1000" fill="hold"/>
                                        <p:tgtEl>
                                          <p:spTgt spid="502"/>
                                        </p:tgtEl>
                                        <p:attrNameLst>
                                          <p:attrName>ppt_h</p:attrName>
                                        </p:attrNameLst>
                                      </p:cBhvr>
                                      <p:tavLst>
                                        <p:tav tm="0">
                                          <p:val>
                                            <p:fltVal val="0"/>
                                          </p:val>
                                        </p:tav>
                                        <p:tav tm="100000">
                                          <p:val>
                                            <p:strVal val="#ppt_h"/>
                                          </p:val>
                                        </p:tav>
                                      </p:tavLst>
                                    </p:anim>
                                  </p:childTnLst>
                                </p:cTn>
                              </p:par>
                            </p:childTnLst>
                          </p:cTn>
                        </p:par>
                        <p:par>
                          <p:cTn id="18" fill="hold">
                            <p:stCondLst>
                              <p:cond delay="0"/>
                            </p:stCondLst>
                            <p:childTnLst>
                              <p:par>
                                <p:cTn id="19" presetClass="path" nodeType="withEffect" presetSubtype="0" presetID="-1" grpId="4" accel="50000" decel="50000" fill="hold">
                                  <p:stCondLst>
                                    <p:cond delay="0"/>
                                  </p:stCondLst>
                                  <p:childTnLst>
                                    <p:animMotion path="M 0.000000 0.000000 L 0.000343 -0.196195" origin="layout" pathEditMode="relative">
                                      <p:cBhvr>
                                        <p:cTn id="20" dur="1000" fill="hold"/>
                                        <p:tgtEl>
                                          <p:spTgt spid="500"/>
                                        </p:tgtEl>
                                        <p:attrNameLst>
                                          <p:attrName>ppt_x</p:attrName>
                                          <p:attrName>ppt_y</p:attrName>
                                        </p:attrNameLst>
                                      </p:cBhvr>
                                    </p:animMotion>
                                  </p:childTnLst>
                                </p:cTn>
                              </p:par>
                            </p:childTnLst>
                          </p:cTn>
                        </p:par>
                        <p:par>
                          <p:cTn id="21" fill="hold">
                            <p:stCondLst>
                              <p:cond delay="1000"/>
                            </p:stCondLst>
                            <p:childTnLst>
                              <p:par>
                                <p:cTn id="22" presetClass="entr" nodeType="afterEffect" presetSubtype="16" presetID="23" grpId="5" fill="hold">
                                  <p:stCondLst>
                                    <p:cond delay="0"/>
                                  </p:stCondLst>
                                  <p:iterate type="el" backwards="0">
                                    <p:tmAbs val="0"/>
                                  </p:iterate>
                                  <p:childTnLst>
                                    <p:set>
                                      <p:cBhvr>
                                        <p:cTn id="23" fill="hold"/>
                                        <p:tgtEl>
                                          <p:spTgt spid="501"/>
                                        </p:tgtEl>
                                        <p:attrNameLst>
                                          <p:attrName>style.visibility</p:attrName>
                                        </p:attrNameLst>
                                      </p:cBhvr>
                                      <p:to>
                                        <p:strVal val="visible"/>
                                      </p:to>
                                    </p:set>
                                    <p:anim calcmode="lin" valueType="num">
                                      <p:cBhvr>
                                        <p:cTn id="24" dur="1000" fill="hold"/>
                                        <p:tgtEl>
                                          <p:spTgt spid="501"/>
                                        </p:tgtEl>
                                        <p:attrNameLst>
                                          <p:attrName>ppt_w</p:attrName>
                                        </p:attrNameLst>
                                      </p:cBhvr>
                                      <p:tavLst>
                                        <p:tav tm="0">
                                          <p:val>
                                            <p:fltVal val="0"/>
                                          </p:val>
                                        </p:tav>
                                        <p:tav tm="100000">
                                          <p:val>
                                            <p:strVal val="#ppt_w"/>
                                          </p:val>
                                        </p:tav>
                                      </p:tavLst>
                                    </p:anim>
                                    <p:anim calcmode="lin" valueType="num">
                                      <p:cBhvr>
                                        <p:cTn id="25" dur="1000" fill="hold"/>
                                        <p:tgtEl>
                                          <p:spTgt spid="501"/>
                                        </p:tgtEl>
                                        <p:attrNameLst>
                                          <p:attrName>ppt_h</p:attrName>
                                        </p:attrNameLst>
                                      </p:cBhvr>
                                      <p:tavLst>
                                        <p:tav tm="0">
                                          <p:val>
                                            <p:fltVal val="0"/>
                                          </p:val>
                                        </p:tav>
                                        <p:tav tm="100000">
                                          <p:val>
                                            <p:strVal val="#ppt_h"/>
                                          </p:val>
                                        </p:tav>
                                      </p:tavLst>
                                    </p:anim>
                                  </p:childTnLst>
                                </p:cTn>
                              </p:par>
                            </p:childTnLst>
                          </p:cTn>
                        </p:par>
                        <p:par>
                          <p:cTn id="26" fill="hold">
                            <p:stCondLst>
                              <p:cond delay="2000"/>
                            </p:stCondLst>
                            <p:childTnLst>
                              <p:par>
                                <p:cTn id="27" presetClass="entr" nodeType="afterEffect" presetSubtype="16" presetID="23" grpId="6" fill="hold">
                                  <p:stCondLst>
                                    <p:cond delay="0"/>
                                  </p:stCondLst>
                                  <p:iterate type="el" backwards="0">
                                    <p:tmAbs val="0"/>
                                  </p:iterate>
                                  <p:childTnLst>
                                    <p:set>
                                      <p:cBhvr>
                                        <p:cTn id="28" fill="hold"/>
                                        <p:tgtEl>
                                          <p:spTgt spid="503"/>
                                        </p:tgtEl>
                                        <p:attrNameLst>
                                          <p:attrName>style.visibility</p:attrName>
                                        </p:attrNameLst>
                                      </p:cBhvr>
                                      <p:to>
                                        <p:strVal val="visible"/>
                                      </p:to>
                                    </p:set>
                                    <p:anim calcmode="lin" valueType="num">
                                      <p:cBhvr>
                                        <p:cTn id="29" dur="1000" fill="hold"/>
                                        <p:tgtEl>
                                          <p:spTgt spid="503"/>
                                        </p:tgtEl>
                                        <p:attrNameLst>
                                          <p:attrName>ppt_w</p:attrName>
                                        </p:attrNameLst>
                                      </p:cBhvr>
                                      <p:tavLst>
                                        <p:tav tm="0">
                                          <p:val>
                                            <p:fltVal val="0"/>
                                          </p:val>
                                        </p:tav>
                                        <p:tav tm="100000">
                                          <p:val>
                                            <p:strVal val="#ppt_w"/>
                                          </p:val>
                                        </p:tav>
                                      </p:tavLst>
                                    </p:anim>
                                    <p:anim calcmode="lin" valueType="num">
                                      <p:cBhvr>
                                        <p:cTn id="30" dur="1000" fill="hold"/>
                                        <p:tgtEl>
                                          <p:spTgt spid="50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Class="exit" nodeType="clickEffect" presetSubtype="32" presetID="23" grpId="7" fill="hold">
                                  <p:stCondLst>
                                    <p:cond delay="0"/>
                                  </p:stCondLst>
                                  <p:iterate type="el" backwards="0">
                                    <p:tmAbs val="0"/>
                                  </p:iterate>
                                  <p:childTnLst>
                                    <p:anim calcmode="lin" valueType="num">
                                      <p:cBhvr>
                                        <p:cTn id="34" dur="1000" fill="hold"/>
                                        <p:tgtEl>
                                          <p:spTgt spid="501"/>
                                        </p:tgtEl>
                                        <p:attrNameLst>
                                          <p:attrName>ppt_w</p:attrName>
                                        </p:attrNameLst>
                                      </p:cBhvr>
                                      <p:tavLst>
                                        <p:tav tm="0">
                                          <p:val>
                                            <p:strVal val="ppt_w"/>
                                          </p:val>
                                        </p:tav>
                                        <p:tav tm="100000">
                                          <p:val>
                                            <p:fltVal val="0"/>
                                          </p:val>
                                        </p:tav>
                                      </p:tavLst>
                                    </p:anim>
                                    <p:anim calcmode="lin" valueType="num">
                                      <p:cBhvr>
                                        <p:cTn id="35" dur="1000" fill="hold"/>
                                        <p:tgtEl>
                                          <p:spTgt spid="501"/>
                                        </p:tgtEl>
                                        <p:attrNameLst>
                                          <p:attrName>ppt_h</p:attrName>
                                        </p:attrNameLst>
                                      </p:cBhvr>
                                      <p:tavLst>
                                        <p:tav tm="0">
                                          <p:val>
                                            <p:strVal val="ppt_h"/>
                                          </p:val>
                                        </p:tav>
                                        <p:tav tm="100000">
                                          <p:val>
                                            <p:fltVal val="0"/>
                                          </p:val>
                                        </p:tav>
                                      </p:tavLst>
                                    </p:anim>
                                    <p:set>
                                      <p:cBhvr>
                                        <p:cTn id="36" fill="hold">
                                          <p:stCondLst>
                                            <p:cond delay="999"/>
                                          </p:stCondLst>
                                        </p:cTn>
                                        <p:tgtEl>
                                          <p:spTgt spid="501"/>
                                        </p:tgtEl>
                                        <p:attrNameLst>
                                          <p:attrName>style.visibility</p:attrName>
                                        </p:attrNameLst>
                                      </p:cBhvr>
                                      <p:to>
                                        <p:strVal val="hidden"/>
                                      </p:to>
                                    </p:set>
                                  </p:childTnLst>
                                </p:cTn>
                              </p:par>
                            </p:childTnLst>
                          </p:cTn>
                        </p:par>
                        <p:par>
                          <p:cTn id="37" fill="hold">
                            <p:stCondLst>
                              <p:cond delay="1000"/>
                            </p:stCondLst>
                            <p:childTnLst>
                              <p:par>
                                <p:cTn id="38" presetClass="exit" nodeType="afterEffect" presetSubtype="32" presetID="23" grpId="8" fill="hold">
                                  <p:stCondLst>
                                    <p:cond delay="0"/>
                                  </p:stCondLst>
                                  <p:iterate type="el" backwards="0">
                                    <p:tmAbs val="0"/>
                                  </p:iterate>
                                  <p:childTnLst>
                                    <p:anim calcmode="lin" valueType="num">
                                      <p:cBhvr>
                                        <p:cTn id="39" dur="1000" fill="hold"/>
                                        <p:tgtEl>
                                          <p:spTgt spid="502"/>
                                        </p:tgtEl>
                                        <p:attrNameLst>
                                          <p:attrName>ppt_w</p:attrName>
                                        </p:attrNameLst>
                                      </p:cBhvr>
                                      <p:tavLst>
                                        <p:tav tm="0">
                                          <p:val>
                                            <p:strVal val="ppt_w"/>
                                          </p:val>
                                        </p:tav>
                                        <p:tav tm="100000">
                                          <p:val>
                                            <p:fltVal val="0"/>
                                          </p:val>
                                        </p:tav>
                                      </p:tavLst>
                                    </p:anim>
                                    <p:anim calcmode="lin" valueType="num">
                                      <p:cBhvr>
                                        <p:cTn id="40" dur="1000" fill="hold"/>
                                        <p:tgtEl>
                                          <p:spTgt spid="502"/>
                                        </p:tgtEl>
                                        <p:attrNameLst>
                                          <p:attrName>ppt_h</p:attrName>
                                        </p:attrNameLst>
                                      </p:cBhvr>
                                      <p:tavLst>
                                        <p:tav tm="0">
                                          <p:val>
                                            <p:strVal val="ppt_h"/>
                                          </p:val>
                                        </p:tav>
                                        <p:tav tm="100000">
                                          <p:val>
                                            <p:fltVal val="0"/>
                                          </p:val>
                                        </p:tav>
                                      </p:tavLst>
                                    </p:anim>
                                    <p:set>
                                      <p:cBhvr>
                                        <p:cTn id="41" fill="hold">
                                          <p:stCondLst>
                                            <p:cond delay="999"/>
                                          </p:stCondLst>
                                        </p:cTn>
                                        <p:tgtEl>
                                          <p:spTgt spid="502"/>
                                        </p:tgtEl>
                                        <p:attrNameLst>
                                          <p:attrName>style.visibility</p:attrName>
                                        </p:attrNameLst>
                                      </p:cBhvr>
                                      <p:to>
                                        <p:strVal val="hidden"/>
                                      </p:to>
                                    </p:set>
                                  </p:childTnLst>
                                </p:cTn>
                              </p:par>
                            </p:childTnLst>
                          </p:cTn>
                        </p:par>
                        <p:par>
                          <p:cTn id="42" fill="hold">
                            <p:stCondLst>
                              <p:cond delay="2000"/>
                            </p:stCondLst>
                            <p:childTnLst>
                              <p:par>
                                <p:cTn id="43" presetClass="exit" nodeType="afterEffect" presetSubtype="32" presetID="23" grpId="9" fill="hold">
                                  <p:stCondLst>
                                    <p:cond delay="0"/>
                                  </p:stCondLst>
                                  <p:iterate type="el" backwards="0">
                                    <p:tmAbs val="0"/>
                                  </p:iterate>
                                  <p:childTnLst>
                                    <p:anim calcmode="lin" valueType="num">
                                      <p:cBhvr>
                                        <p:cTn id="44" dur="1000" fill="hold"/>
                                        <p:tgtEl>
                                          <p:spTgt spid="500"/>
                                        </p:tgtEl>
                                        <p:attrNameLst>
                                          <p:attrName>ppt_w</p:attrName>
                                        </p:attrNameLst>
                                      </p:cBhvr>
                                      <p:tavLst>
                                        <p:tav tm="0">
                                          <p:val>
                                            <p:strVal val="ppt_w"/>
                                          </p:val>
                                        </p:tav>
                                        <p:tav tm="100000">
                                          <p:val>
                                            <p:fltVal val="0"/>
                                          </p:val>
                                        </p:tav>
                                      </p:tavLst>
                                    </p:anim>
                                    <p:anim calcmode="lin" valueType="num">
                                      <p:cBhvr>
                                        <p:cTn id="45" dur="1000" fill="hold"/>
                                        <p:tgtEl>
                                          <p:spTgt spid="500"/>
                                        </p:tgtEl>
                                        <p:attrNameLst>
                                          <p:attrName>ppt_h</p:attrName>
                                        </p:attrNameLst>
                                      </p:cBhvr>
                                      <p:tavLst>
                                        <p:tav tm="0">
                                          <p:val>
                                            <p:strVal val="ppt_h"/>
                                          </p:val>
                                        </p:tav>
                                        <p:tav tm="100000">
                                          <p:val>
                                            <p:fltVal val="0"/>
                                          </p:val>
                                        </p:tav>
                                      </p:tavLst>
                                    </p:anim>
                                    <p:set>
                                      <p:cBhvr>
                                        <p:cTn id="46" fill="hold">
                                          <p:stCondLst>
                                            <p:cond delay="999"/>
                                          </p:stCondLst>
                                        </p:cTn>
                                        <p:tgtEl>
                                          <p:spTgt spid="500"/>
                                        </p:tgtEl>
                                        <p:attrNameLst>
                                          <p:attrName>style.visibility</p:attrName>
                                        </p:attrNameLst>
                                      </p:cBhvr>
                                      <p:to>
                                        <p:strVal val="hidden"/>
                                      </p:to>
                                    </p:set>
                                  </p:childTnLst>
                                </p:cTn>
                              </p:par>
                            </p:childTnLst>
                          </p:cTn>
                        </p:par>
                        <p:par>
                          <p:cTn id="47" fill="hold">
                            <p:stCondLst>
                              <p:cond delay="0"/>
                            </p:stCondLst>
                            <p:childTnLst>
                              <p:par>
                                <p:cTn id="48" presetClass="path" nodeType="withEffect" presetSubtype="0" presetID="-1" grpId="10" accel="50000" decel="50000" fill="hold">
                                  <p:stCondLst>
                                    <p:cond delay="0"/>
                                  </p:stCondLst>
                                  <p:childTnLst>
                                    <p:animMotion path="M 0.000000 0.000000 L 0.040219 0.033481" origin="layout" pathEditMode="relative">
                                      <p:cBhvr>
                                        <p:cTn id="49" dur="1000" fill="hold"/>
                                        <p:tgtEl>
                                          <p:spTgt spid="503"/>
                                        </p:tgtEl>
                                        <p:attrNameLst>
                                          <p:attrName>ppt_x</p:attrName>
                                          <p:attrName>ppt_y</p:attrName>
                                        </p:attrNameLst>
                                      </p:cBhvr>
                                    </p:animMotion>
                                  </p:childTnLst>
                                </p:cTn>
                              </p:par>
                            </p:childTnLst>
                          </p:cTn>
                        </p:par>
                        <p:par>
                          <p:cTn id="50" fill="hold">
                            <p:stCondLst>
                              <p:cond delay="0"/>
                            </p:stCondLst>
                            <p:childTnLst>
                              <p:par>
                                <p:cTn id="51" presetClass="emph" nodeType="withEffect" presetSubtype="0" presetID="6" grpId="11" accel="50000" decel="50000" fill="hold">
                                  <p:stCondLst>
                                    <p:cond delay="0"/>
                                  </p:stCondLst>
                                  <p:childTnLst>
                                    <p:animScale>
                                      <p:cBhvr>
                                        <p:cTn id="52" dur="1000" fill="hold"/>
                                        <p:tgtEl>
                                          <p:spTgt spid="503"/>
                                        </p:tgtEl>
                                      </p:cBhvr>
                                      <p:by x="313447" y="313447"/>
                                    </p:animScale>
                                  </p:childTnLst>
                                </p:cTn>
                              </p:par>
                            </p:childTnLst>
                          </p:cTn>
                        </p:par>
                        <p:par>
                          <p:cTn id="53" fill="hold">
                            <p:stCondLst>
                              <p:cond delay="1000"/>
                            </p:stCondLst>
                            <p:childTnLst>
                              <p:par>
                                <p:cTn id="54" presetClass="entr" nodeType="afterEffect" presetSubtype="16" presetID="23" grpId="12" fill="hold">
                                  <p:stCondLst>
                                    <p:cond delay="0"/>
                                  </p:stCondLst>
                                  <p:iterate type="el" backwards="0">
                                    <p:tmAbs val="0"/>
                                  </p:iterate>
                                  <p:childTnLst>
                                    <p:set>
                                      <p:cBhvr>
                                        <p:cTn id="55" fill="hold"/>
                                        <p:tgtEl>
                                          <p:spTgt spid="506"/>
                                        </p:tgtEl>
                                        <p:attrNameLst>
                                          <p:attrName>style.visibility</p:attrName>
                                        </p:attrNameLst>
                                      </p:cBhvr>
                                      <p:to>
                                        <p:strVal val="visible"/>
                                      </p:to>
                                    </p:set>
                                    <p:anim calcmode="lin" valueType="num">
                                      <p:cBhvr>
                                        <p:cTn id="56" dur="1000" fill="hold"/>
                                        <p:tgtEl>
                                          <p:spTgt spid="506"/>
                                        </p:tgtEl>
                                        <p:attrNameLst>
                                          <p:attrName>ppt_w</p:attrName>
                                        </p:attrNameLst>
                                      </p:cBhvr>
                                      <p:tavLst>
                                        <p:tav tm="0">
                                          <p:val>
                                            <p:fltVal val="0"/>
                                          </p:val>
                                        </p:tav>
                                        <p:tav tm="100000">
                                          <p:val>
                                            <p:strVal val="#ppt_w"/>
                                          </p:val>
                                        </p:tav>
                                      </p:tavLst>
                                    </p:anim>
                                    <p:anim calcmode="lin" valueType="num">
                                      <p:cBhvr>
                                        <p:cTn id="57" dur="1000" fill="hold"/>
                                        <p:tgtEl>
                                          <p:spTgt spid="506"/>
                                        </p:tgtEl>
                                        <p:attrNameLst>
                                          <p:attrName>ppt_h</p:attrName>
                                        </p:attrNameLst>
                                      </p:cBhvr>
                                      <p:tavLst>
                                        <p:tav tm="0">
                                          <p:val>
                                            <p:fltVal val="0"/>
                                          </p:val>
                                        </p:tav>
                                        <p:tav tm="100000">
                                          <p:val>
                                            <p:strVal val="#ppt_h"/>
                                          </p:val>
                                        </p:tav>
                                      </p:tavLst>
                                    </p:anim>
                                  </p:childTnLst>
                                </p:cTn>
                              </p:par>
                            </p:childTnLst>
                          </p:cTn>
                        </p:par>
                        <p:par>
                          <p:cTn id="58" fill="hold">
                            <p:stCondLst>
                              <p:cond delay="2000"/>
                            </p:stCondLst>
                            <p:childTnLst>
                              <p:par>
                                <p:cTn id="59" presetClass="entr" nodeType="afterEffect" presetSubtype="16" presetID="23" grpId="13" fill="hold">
                                  <p:stCondLst>
                                    <p:cond delay="0"/>
                                  </p:stCondLst>
                                  <p:iterate type="el" backwards="0">
                                    <p:tmAbs val="0"/>
                                  </p:iterate>
                                  <p:childTnLst>
                                    <p:set>
                                      <p:cBhvr>
                                        <p:cTn id="60" fill="hold"/>
                                        <p:tgtEl>
                                          <p:spTgt spid="504"/>
                                        </p:tgtEl>
                                        <p:attrNameLst>
                                          <p:attrName>style.visibility</p:attrName>
                                        </p:attrNameLst>
                                      </p:cBhvr>
                                      <p:to>
                                        <p:strVal val="visible"/>
                                      </p:to>
                                    </p:set>
                                    <p:anim calcmode="lin" valueType="num">
                                      <p:cBhvr>
                                        <p:cTn id="61" dur="1000" fill="hold"/>
                                        <p:tgtEl>
                                          <p:spTgt spid="504"/>
                                        </p:tgtEl>
                                        <p:attrNameLst>
                                          <p:attrName>ppt_w</p:attrName>
                                        </p:attrNameLst>
                                      </p:cBhvr>
                                      <p:tavLst>
                                        <p:tav tm="0">
                                          <p:val>
                                            <p:fltVal val="0"/>
                                          </p:val>
                                        </p:tav>
                                        <p:tav tm="100000">
                                          <p:val>
                                            <p:strVal val="#ppt_w"/>
                                          </p:val>
                                        </p:tav>
                                      </p:tavLst>
                                    </p:anim>
                                    <p:anim calcmode="lin" valueType="num">
                                      <p:cBhvr>
                                        <p:cTn id="62" dur="1000" fill="hold"/>
                                        <p:tgtEl>
                                          <p:spTgt spid="504"/>
                                        </p:tgtEl>
                                        <p:attrNameLst>
                                          <p:attrName>ppt_h</p:attrName>
                                        </p:attrNameLst>
                                      </p:cBhvr>
                                      <p:tavLst>
                                        <p:tav tm="0">
                                          <p:val>
                                            <p:fltVal val="0"/>
                                          </p:val>
                                        </p:tav>
                                        <p:tav tm="100000">
                                          <p:val>
                                            <p:strVal val="#ppt_h"/>
                                          </p:val>
                                        </p:tav>
                                      </p:tavLst>
                                    </p:anim>
                                  </p:childTnLst>
                                </p:cTn>
                              </p:par>
                            </p:childTnLst>
                          </p:cTn>
                        </p:par>
                        <p:par>
                          <p:cTn id="63" fill="hold">
                            <p:stCondLst>
                              <p:cond delay="3000"/>
                            </p:stCondLst>
                            <p:childTnLst>
                              <p:par>
                                <p:cTn id="64" presetClass="entr" nodeType="afterEffect" presetSubtype="16" presetID="23" grpId="14" fill="hold">
                                  <p:stCondLst>
                                    <p:cond delay="0"/>
                                  </p:stCondLst>
                                  <p:iterate type="el" backwards="0">
                                    <p:tmAbs val="0"/>
                                  </p:iterate>
                                  <p:childTnLst>
                                    <p:set>
                                      <p:cBhvr>
                                        <p:cTn id="65" fill="hold"/>
                                        <p:tgtEl>
                                          <p:spTgt spid="505"/>
                                        </p:tgtEl>
                                        <p:attrNameLst>
                                          <p:attrName>style.visibility</p:attrName>
                                        </p:attrNameLst>
                                      </p:cBhvr>
                                      <p:to>
                                        <p:strVal val="visible"/>
                                      </p:to>
                                    </p:set>
                                    <p:anim calcmode="lin" valueType="num">
                                      <p:cBhvr>
                                        <p:cTn id="66" dur="1000" fill="hold"/>
                                        <p:tgtEl>
                                          <p:spTgt spid="505"/>
                                        </p:tgtEl>
                                        <p:attrNameLst>
                                          <p:attrName>ppt_w</p:attrName>
                                        </p:attrNameLst>
                                      </p:cBhvr>
                                      <p:tavLst>
                                        <p:tav tm="0">
                                          <p:val>
                                            <p:fltVal val="0"/>
                                          </p:val>
                                        </p:tav>
                                        <p:tav tm="100000">
                                          <p:val>
                                            <p:strVal val="#ppt_w"/>
                                          </p:val>
                                        </p:tav>
                                      </p:tavLst>
                                    </p:anim>
                                    <p:anim calcmode="lin" valueType="num">
                                      <p:cBhvr>
                                        <p:cTn id="67" dur="1000" fill="hold"/>
                                        <p:tgtEl>
                                          <p:spTgt spid="505"/>
                                        </p:tgtEl>
                                        <p:attrNameLst>
                                          <p:attrName>ppt_h</p:attrName>
                                        </p:attrNameLst>
                                      </p:cBhvr>
                                      <p:tavLst>
                                        <p:tav tm="0">
                                          <p:val>
                                            <p:fltVal val="0"/>
                                          </p:val>
                                        </p:tav>
                                        <p:tav tm="100000">
                                          <p:val>
                                            <p:strVal val="#ppt_h"/>
                                          </p:val>
                                        </p:tav>
                                      </p:tavLst>
                                    </p:anim>
                                  </p:childTnLst>
                                </p:cTn>
                              </p:par>
                            </p:childTnLst>
                          </p:cTn>
                        </p:par>
                        <p:par>
                          <p:cTn id="68" fill="hold">
                            <p:stCondLst>
                              <p:cond delay="4000"/>
                            </p:stCondLst>
                            <p:childTnLst>
                              <p:par>
                                <p:cTn id="69" presetClass="entr" nodeType="afterEffect" presetSubtype="16" presetID="23" grpId="15" fill="hold">
                                  <p:stCondLst>
                                    <p:cond delay="0"/>
                                  </p:stCondLst>
                                  <p:iterate type="el" backwards="0">
                                    <p:tmAbs val="0"/>
                                  </p:iterate>
                                  <p:childTnLst>
                                    <p:set>
                                      <p:cBhvr>
                                        <p:cTn id="70" fill="hold"/>
                                        <p:tgtEl>
                                          <p:spTgt spid="507"/>
                                        </p:tgtEl>
                                        <p:attrNameLst>
                                          <p:attrName>style.visibility</p:attrName>
                                        </p:attrNameLst>
                                      </p:cBhvr>
                                      <p:to>
                                        <p:strVal val="visible"/>
                                      </p:to>
                                    </p:set>
                                    <p:anim calcmode="lin" valueType="num">
                                      <p:cBhvr>
                                        <p:cTn id="71" dur="1000" fill="hold"/>
                                        <p:tgtEl>
                                          <p:spTgt spid="507"/>
                                        </p:tgtEl>
                                        <p:attrNameLst>
                                          <p:attrName>ppt_w</p:attrName>
                                        </p:attrNameLst>
                                      </p:cBhvr>
                                      <p:tavLst>
                                        <p:tav tm="0">
                                          <p:val>
                                            <p:fltVal val="0"/>
                                          </p:val>
                                        </p:tav>
                                        <p:tav tm="100000">
                                          <p:val>
                                            <p:strVal val="#ppt_w"/>
                                          </p:val>
                                        </p:tav>
                                      </p:tavLst>
                                    </p:anim>
                                    <p:anim calcmode="lin" valueType="num">
                                      <p:cBhvr>
                                        <p:cTn id="72" dur="1000" fill="hold"/>
                                        <p:tgtEl>
                                          <p:spTgt spid="50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00" grpId="2"/>
      <p:bldP build="whole" bldLvl="1" animBg="1" rev="0" advAuto="0" spid="502" grpId="3"/>
      <p:bldP build="whole" bldLvl="1" animBg="1" rev="0" advAuto="0" spid="505" grpId="14"/>
      <p:bldP build="whole" bldLvl="1" animBg="1" rev="0" advAuto="0" spid="502" grpId="8"/>
      <p:bldP build="whole" bldLvl="1" animBg="1" rev="0" advAuto="0" spid="499" grpId="1"/>
      <p:bldP build="whole" bldLvl="1" animBg="1" rev="0" advAuto="0" spid="504" grpId="13"/>
      <p:bldP build="whole" bldLvl="1" animBg="1" rev="0" advAuto="0" spid="500" grpId="9"/>
      <p:bldP build="whole" bldLvl="1" animBg="1" rev="0" advAuto="0" spid="503" grpId="11"/>
      <p:bldP build="whole" bldLvl="1" animBg="1" rev="0" advAuto="0" spid="501" grpId="5"/>
      <p:bldP build="whole" bldLvl="1" animBg="1" rev="0" advAuto="0" spid="501" grpId="7"/>
      <p:bldP build="whole" bldLvl="1" animBg="1" rev="0" advAuto="0" spid="507" grpId="15"/>
      <p:bldP build="whole" bldLvl="1" animBg="1" rev="0" advAuto="0" spid="506" grpId="12"/>
      <p:bldP build="whole" bldLvl="1" animBg="1" rev="0" advAuto="0" spid="503" grpId="6"/>
    </p:bldLst>
  </p:timing>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12" name="Shape 512"/>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13" name="pasted-image.pdf"/>
          <p:cNvPicPr>
            <a:picLocks noChangeAspect="1"/>
          </p:cNvPicPr>
          <p:nvPr/>
        </p:nvPicPr>
        <p:blipFill>
          <a:blip r:embed="rId3">
            <a:extLst/>
          </a:blip>
          <a:stretch>
            <a:fillRect/>
          </a:stretch>
        </p:blipFill>
        <p:spPr>
          <a:xfrm>
            <a:off x="559375" y="1893250"/>
            <a:ext cx="3422665" cy="1097837"/>
          </a:xfrm>
          <a:prstGeom prst="rect">
            <a:avLst/>
          </a:prstGeom>
          <a:ln w="3175">
            <a:miter lim="400000"/>
          </a:ln>
        </p:spPr>
      </p:pic>
      <p:pic>
        <p:nvPicPr>
          <p:cNvPr id="514" name="pasted-image.pdf"/>
          <p:cNvPicPr>
            <a:picLocks noChangeAspect="1"/>
          </p:cNvPicPr>
          <p:nvPr/>
        </p:nvPicPr>
        <p:blipFill>
          <a:blip r:embed="rId4">
            <a:extLst/>
          </a:blip>
          <a:stretch>
            <a:fillRect/>
          </a:stretch>
        </p:blipFill>
        <p:spPr>
          <a:xfrm>
            <a:off x="562483" y="2892334"/>
            <a:ext cx="3729260" cy="793692"/>
          </a:xfrm>
          <a:prstGeom prst="rect">
            <a:avLst/>
          </a:prstGeom>
          <a:ln w="3175">
            <a:miter lim="400000"/>
          </a:ln>
        </p:spPr>
      </p:pic>
      <p:pic>
        <p:nvPicPr>
          <p:cNvPr id="515" name="pasted-image.pdf"/>
          <p:cNvPicPr>
            <a:picLocks noChangeAspect="1"/>
          </p:cNvPicPr>
          <p:nvPr/>
        </p:nvPicPr>
        <p:blipFill>
          <a:blip r:embed="rId5">
            <a:extLst/>
          </a:blip>
          <a:stretch>
            <a:fillRect/>
          </a:stretch>
        </p:blipFill>
        <p:spPr>
          <a:xfrm>
            <a:off x="571392" y="3585795"/>
            <a:ext cx="4022816" cy="793691"/>
          </a:xfrm>
          <a:prstGeom prst="rect">
            <a:avLst/>
          </a:prstGeom>
          <a:ln w="3175">
            <a:miter lim="400000"/>
          </a:ln>
        </p:spPr>
      </p:pic>
      <p:pic>
        <p:nvPicPr>
          <p:cNvPr id="516" name="pasted-image.pdf"/>
          <p:cNvPicPr>
            <a:picLocks noChangeAspect="1"/>
          </p:cNvPicPr>
          <p:nvPr/>
        </p:nvPicPr>
        <p:blipFill>
          <a:blip r:embed="rId6">
            <a:extLst/>
          </a:blip>
          <a:stretch>
            <a:fillRect/>
          </a:stretch>
        </p:blipFill>
        <p:spPr>
          <a:xfrm>
            <a:off x="4594207" y="1642883"/>
            <a:ext cx="4398527" cy="3748206"/>
          </a:xfrm>
          <a:prstGeom prst="rect">
            <a:avLst/>
          </a:prstGeom>
          <a:ln w="3175">
            <a:miter lim="400000"/>
          </a:ln>
        </p:spPr>
      </p:pic>
      <p:pic>
        <p:nvPicPr>
          <p:cNvPr id="517" name="pasted-image.pdf"/>
          <p:cNvPicPr>
            <a:picLocks noChangeAspect="1"/>
          </p:cNvPicPr>
          <p:nvPr/>
        </p:nvPicPr>
        <p:blipFill>
          <a:blip r:embed="rId7">
            <a:extLst/>
          </a:blip>
          <a:stretch>
            <a:fillRect/>
          </a:stretch>
        </p:blipFill>
        <p:spPr>
          <a:xfrm>
            <a:off x="6062118" y="4173966"/>
            <a:ext cx="1436478" cy="1355895"/>
          </a:xfrm>
          <a:prstGeom prst="rect">
            <a:avLst/>
          </a:prstGeom>
          <a:ln w="3175">
            <a:miter lim="400000"/>
          </a:ln>
        </p:spPr>
      </p:pic>
      <p:pic>
        <p:nvPicPr>
          <p:cNvPr id="518" name="pasted-image.pdf"/>
          <p:cNvPicPr>
            <a:picLocks noChangeAspect="1"/>
          </p:cNvPicPr>
          <p:nvPr/>
        </p:nvPicPr>
        <p:blipFill>
          <a:blip r:embed="rId8">
            <a:extLst/>
          </a:blip>
          <a:stretch>
            <a:fillRect/>
          </a:stretch>
        </p:blipFill>
        <p:spPr>
          <a:xfrm>
            <a:off x="4572000" y="2846186"/>
            <a:ext cx="1444005" cy="1327781"/>
          </a:xfrm>
          <a:prstGeom prst="rect">
            <a:avLst/>
          </a:prstGeom>
          <a:ln w="3175">
            <a:miter lim="400000"/>
          </a:ln>
        </p:spPr>
      </p:pic>
      <p:pic>
        <p:nvPicPr>
          <p:cNvPr id="519" name="pasted-image.pdf"/>
          <p:cNvPicPr>
            <a:picLocks noChangeAspect="1"/>
          </p:cNvPicPr>
          <p:nvPr/>
        </p:nvPicPr>
        <p:blipFill>
          <a:blip r:embed="rId9">
            <a:extLst/>
          </a:blip>
          <a:stretch>
            <a:fillRect/>
          </a:stretch>
        </p:blipFill>
        <p:spPr>
          <a:xfrm>
            <a:off x="6062118" y="2846186"/>
            <a:ext cx="1444005" cy="1327781"/>
          </a:xfrm>
          <a:prstGeom prst="rect">
            <a:avLst/>
          </a:prstGeom>
          <a:ln w="3175">
            <a:miter lim="400000"/>
          </a:ln>
        </p:spPr>
      </p:pic>
      <p:pic>
        <p:nvPicPr>
          <p:cNvPr id="520" name="pasted-image.pdf"/>
          <p:cNvPicPr>
            <a:picLocks noChangeAspect="1"/>
          </p:cNvPicPr>
          <p:nvPr/>
        </p:nvPicPr>
        <p:blipFill>
          <a:blip r:embed="rId10">
            <a:extLst/>
          </a:blip>
          <a:stretch>
            <a:fillRect/>
          </a:stretch>
        </p:blipFill>
        <p:spPr>
          <a:xfrm>
            <a:off x="7552236" y="2846186"/>
            <a:ext cx="1444006" cy="1327781"/>
          </a:xfrm>
          <a:prstGeom prst="rect">
            <a:avLst/>
          </a:prstGeom>
          <a:ln w="3175">
            <a:miter lim="400000"/>
          </a:ln>
        </p:spPr>
      </p:pic>
      <p:pic>
        <p:nvPicPr>
          <p:cNvPr id="521" name="pasted-image.pdf"/>
          <p:cNvPicPr>
            <a:picLocks noChangeAspect="1"/>
          </p:cNvPicPr>
          <p:nvPr/>
        </p:nvPicPr>
        <p:blipFill>
          <a:blip r:embed="rId11">
            <a:extLst/>
          </a:blip>
          <a:stretch>
            <a:fillRect/>
          </a:stretch>
        </p:blipFill>
        <p:spPr>
          <a:xfrm>
            <a:off x="4572000" y="4209002"/>
            <a:ext cx="1436478" cy="1320859"/>
          </a:xfrm>
          <a:prstGeom prst="rect">
            <a:avLst/>
          </a:prstGeom>
          <a:ln w="3175">
            <a:miter lim="400000"/>
          </a:ln>
        </p:spPr>
      </p:pic>
      <p:pic>
        <p:nvPicPr>
          <p:cNvPr id="522" name="pasted-image.pdf"/>
          <p:cNvPicPr>
            <a:picLocks noChangeAspect="1"/>
          </p:cNvPicPr>
          <p:nvPr/>
        </p:nvPicPr>
        <p:blipFill>
          <a:blip r:embed="rId12">
            <a:extLst/>
          </a:blip>
          <a:stretch>
            <a:fillRect/>
          </a:stretch>
        </p:blipFill>
        <p:spPr>
          <a:xfrm>
            <a:off x="7560061" y="4213375"/>
            <a:ext cx="1431722" cy="1316486"/>
          </a:xfrm>
          <a:prstGeom prst="rect">
            <a:avLst/>
          </a:prstGeom>
          <a:ln w="3175">
            <a:miter lim="400000"/>
          </a:ln>
        </p:spPr>
      </p:pic>
      <p:sp>
        <p:nvSpPr>
          <p:cNvPr id="523" name="Shape 523"/>
          <p:cNvSpPr/>
          <p:nvPr/>
        </p:nvSpPr>
        <p:spPr>
          <a:xfrm>
            <a:off x="5785919" y="5288843"/>
            <a:ext cx="793444" cy="366118"/>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24" name="Shape 524"/>
          <p:cNvSpPr/>
          <p:nvPr/>
        </p:nvSpPr>
        <p:spPr>
          <a:xfrm>
            <a:off x="7501426" y="4922726"/>
            <a:ext cx="793444" cy="366118"/>
          </a:xfrm>
          <a:prstGeom prst="ellipse">
            <a:avLst/>
          </a:prstGeom>
          <a:ln w="12700">
            <a:solidFill>
              <a:srgbClr val="C82506"/>
            </a:solidFill>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25" name="Shape 525"/>
          <p:cNvSpPr/>
          <p:nvPr>
            <p:ph type="title"/>
          </p:nvPr>
        </p:nvSpPr>
        <p:spPr>
          <a:xfrm>
            <a:off x="816768" y="152400"/>
            <a:ext cx="7485064" cy="912813"/>
          </a:xfrm>
          <a:prstGeom prst="rect">
            <a:avLst/>
          </a:prstGeom>
        </p:spPr>
        <p:txBody>
          <a:bodyPr/>
          <a:lstStyle/>
          <a:p>
            <a:pPr/>
            <a:r>
              <a:t>Exploration Strategy</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15"/>
                                        </p:tgtEl>
                                        <p:attrNameLst>
                                          <p:attrName>style.visibility</p:attrName>
                                        </p:attrNameLst>
                                      </p:cBhvr>
                                      <p:to>
                                        <p:strVal val="visible"/>
                                      </p:to>
                                    </p:set>
                                    <p:anim calcmode="lin" valueType="num">
                                      <p:cBhvr>
                                        <p:cTn id="7" dur="500" fill="hold"/>
                                        <p:tgtEl>
                                          <p:spTgt spid="515"/>
                                        </p:tgtEl>
                                        <p:attrNameLst>
                                          <p:attrName>ppt_w</p:attrName>
                                        </p:attrNameLst>
                                      </p:cBhvr>
                                      <p:tavLst>
                                        <p:tav tm="0">
                                          <p:val>
                                            <p:fltVal val="0"/>
                                          </p:val>
                                        </p:tav>
                                        <p:tav tm="100000">
                                          <p:val>
                                            <p:strVal val="#ppt_w"/>
                                          </p:val>
                                        </p:tav>
                                      </p:tavLst>
                                    </p:anim>
                                    <p:anim calcmode="lin" valueType="num">
                                      <p:cBhvr>
                                        <p:cTn id="8" dur="500" fill="hold"/>
                                        <p:tgtEl>
                                          <p:spTgt spid="515"/>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mph" nodeType="clickEffect" presetSubtype="0" presetID="6" grpId="2" accel="50000" decel="50000" fill="hold">
                                  <p:stCondLst>
                                    <p:cond delay="0"/>
                                  </p:stCondLst>
                                  <p:childTnLst>
                                    <p:animScale>
                                      <p:cBhvr>
                                        <p:cTn id="12" dur="1000" fill="hold"/>
                                        <p:tgtEl>
                                          <p:spTgt spid="516"/>
                                        </p:tgtEl>
                                      </p:cBhvr>
                                      <p:by x="34932" y="34932"/>
                                    </p:animScale>
                                  </p:childTnLst>
                                </p:cTn>
                              </p:par>
                            </p:childTnLst>
                          </p:cTn>
                        </p:par>
                        <p:par>
                          <p:cTn id="13" fill="hold">
                            <p:stCondLst>
                              <p:cond delay="0"/>
                            </p:stCondLst>
                            <p:childTnLst>
                              <p:par>
                                <p:cTn id="14" presetClass="path" nodeType="withEffect" presetSubtype="0" presetID="-1" grpId="3" accel="50000" decel="50000" fill="hold">
                                  <p:stCondLst>
                                    <p:cond delay="0"/>
                                  </p:stCondLst>
                                  <p:childTnLst>
                                    <p:animMotion path="M 0.000000 0.000000 L 0.000000 -0.195160" origin="layout" pathEditMode="relative">
                                      <p:cBhvr>
                                        <p:cTn id="15" dur="1000" fill="hold"/>
                                        <p:tgtEl>
                                          <p:spTgt spid="516"/>
                                        </p:tgtEl>
                                        <p:attrNameLst>
                                          <p:attrName>ppt_x</p:attrName>
                                          <p:attrName>ppt_y</p:attrName>
                                        </p:attrNameLst>
                                      </p:cBhvr>
                                    </p:animMotion>
                                  </p:childTnLst>
                                </p:cTn>
                              </p:par>
                            </p:childTnLst>
                          </p:cTn>
                        </p:par>
                        <p:par>
                          <p:cTn id="16" fill="hold">
                            <p:stCondLst>
                              <p:cond delay="1000"/>
                            </p:stCondLst>
                            <p:childTnLst>
                              <p:par>
                                <p:cTn id="17" presetClass="entr" nodeType="afterEffect" presetSubtype="16" presetID="23" grpId="4" fill="hold">
                                  <p:stCondLst>
                                    <p:cond delay="0"/>
                                  </p:stCondLst>
                                  <p:iterate type="el" backwards="0">
                                    <p:tmAbs val="0"/>
                                  </p:iterate>
                                  <p:childTnLst>
                                    <p:set>
                                      <p:cBhvr>
                                        <p:cTn id="18" fill="hold"/>
                                        <p:tgtEl>
                                          <p:spTgt spid="518"/>
                                        </p:tgtEl>
                                        <p:attrNameLst>
                                          <p:attrName>style.visibility</p:attrName>
                                        </p:attrNameLst>
                                      </p:cBhvr>
                                      <p:to>
                                        <p:strVal val="visible"/>
                                      </p:to>
                                    </p:set>
                                    <p:anim calcmode="lin" valueType="num">
                                      <p:cBhvr>
                                        <p:cTn id="19" dur="1000" fill="hold"/>
                                        <p:tgtEl>
                                          <p:spTgt spid="518"/>
                                        </p:tgtEl>
                                        <p:attrNameLst>
                                          <p:attrName>ppt_w</p:attrName>
                                        </p:attrNameLst>
                                      </p:cBhvr>
                                      <p:tavLst>
                                        <p:tav tm="0">
                                          <p:val>
                                            <p:fltVal val="0"/>
                                          </p:val>
                                        </p:tav>
                                        <p:tav tm="100000">
                                          <p:val>
                                            <p:strVal val="#ppt_w"/>
                                          </p:val>
                                        </p:tav>
                                      </p:tavLst>
                                    </p:anim>
                                    <p:anim calcmode="lin" valueType="num">
                                      <p:cBhvr>
                                        <p:cTn id="20" dur="1000" fill="hold"/>
                                        <p:tgtEl>
                                          <p:spTgt spid="518"/>
                                        </p:tgtEl>
                                        <p:attrNameLst>
                                          <p:attrName>ppt_h</p:attrName>
                                        </p:attrNameLst>
                                      </p:cBhvr>
                                      <p:tavLst>
                                        <p:tav tm="0">
                                          <p:val>
                                            <p:fltVal val="0"/>
                                          </p:val>
                                        </p:tav>
                                        <p:tav tm="100000">
                                          <p:val>
                                            <p:strVal val="#ppt_h"/>
                                          </p:val>
                                        </p:tav>
                                      </p:tavLst>
                                    </p:anim>
                                  </p:childTnLst>
                                </p:cTn>
                              </p:par>
                            </p:childTnLst>
                          </p:cTn>
                        </p:par>
                        <p:par>
                          <p:cTn id="21" fill="hold">
                            <p:stCondLst>
                              <p:cond delay="2000"/>
                            </p:stCondLst>
                            <p:childTnLst>
                              <p:par>
                                <p:cTn id="22" presetClass="entr" nodeType="afterEffect" presetSubtype="16" presetID="23" grpId="5" fill="hold">
                                  <p:stCondLst>
                                    <p:cond delay="0"/>
                                  </p:stCondLst>
                                  <p:iterate type="el" backwards="0">
                                    <p:tmAbs val="0"/>
                                  </p:iterate>
                                  <p:childTnLst>
                                    <p:set>
                                      <p:cBhvr>
                                        <p:cTn id="23" fill="hold"/>
                                        <p:tgtEl>
                                          <p:spTgt spid="521"/>
                                        </p:tgtEl>
                                        <p:attrNameLst>
                                          <p:attrName>style.visibility</p:attrName>
                                        </p:attrNameLst>
                                      </p:cBhvr>
                                      <p:to>
                                        <p:strVal val="visible"/>
                                      </p:to>
                                    </p:set>
                                    <p:anim calcmode="lin" valueType="num">
                                      <p:cBhvr>
                                        <p:cTn id="24" dur="1000" fill="hold"/>
                                        <p:tgtEl>
                                          <p:spTgt spid="521"/>
                                        </p:tgtEl>
                                        <p:attrNameLst>
                                          <p:attrName>ppt_w</p:attrName>
                                        </p:attrNameLst>
                                      </p:cBhvr>
                                      <p:tavLst>
                                        <p:tav tm="0">
                                          <p:val>
                                            <p:fltVal val="0"/>
                                          </p:val>
                                        </p:tav>
                                        <p:tav tm="100000">
                                          <p:val>
                                            <p:strVal val="#ppt_w"/>
                                          </p:val>
                                        </p:tav>
                                      </p:tavLst>
                                    </p:anim>
                                    <p:anim calcmode="lin" valueType="num">
                                      <p:cBhvr>
                                        <p:cTn id="25" dur="1000" fill="hold"/>
                                        <p:tgtEl>
                                          <p:spTgt spid="521"/>
                                        </p:tgtEl>
                                        <p:attrNameLst>
                                          <p:attrName>ppt_h</p:attrName>
                                        </p:attrNameLst>
                                      </p:cBhvr>
                                      <p:tavLst>
                                        <p:tav tm="0">
                                          <p:val>
                                            <p:fltVal val="0"/>
                                          </p:val>
                                        </p:tav>
                                        <p:tav tm="100000">
                                          <p:val>
                                            <p:strVal val="#ppt_h"/>
                                          </p:val>
                                        </p:tav>
                                      </p:tavLst>
                                    </p:anim>
                                  </p:childTnLst>
                                </p:cTn>
                              </p:par>
                            </p:childTnLst>
                          </p:cTn>
                        </p:par>
                        <p:par>
                          <p:cTn id="26" fill="hold">
                            <p:stCondLst>
                              <p:cond delay="3000"/>
                            </p:stCondLst>
                            <p:childTnLst>
                              <p:par>
                                <p:cTn id="27" presetClass="entr" nodeType="afterEffect" presetSubtype="16" presetID="23" grpId="6" fill="hold">
                                  <p:stCondLst>
                                    <p:cond delay="0"/>
                                  </p:stCondLst>
                                  <p:iterate type="el" backwards="0">
                                    <p:tmAbs val="0"/>
                                  </p:iterate>
                                  <p:childTnLst>
                                    <p:set>
                                      <p:cBhvr>
                                        <p:cTn id="28" fill="hold"/>
                                        <p:tgtEl>
                                          <p:spTgt spid="519"/>
                                        </p:tgtEl>
                                        <p:attrNameLst>
                                          <p:attrName>style.visibility</p:attrName>
                                        </p:attrNameLst>
                                      </p:cBhvr>
                                      <p:to>
                                        <p:strVal val="visible"/>
                                      </p:to>
                                    </p:set>
                                    <p:anim calcmode="lin" valueType="num">
                                      <p:cBhvr>
                                        <p:cTn id="29" dur="1000" fill="hold"/>
                                        <p:tgtEl>
                                          <p:spTgt spid="519"/>
                                        </p:tgtEl>
                                        <p:attrNameLst>
                                          <p:attrName>ppt_w</p:attrName>
                                        </p:attrNameLst>
                                      </p:cBhvr>
                                      <p:tavLst>
                                        <p:tav tm="0">
                                          <p:val>
                                            <p:fltVal val="0"/>
                                          </p:val>
                                        </p:tav>
                                        <p:tav tm="100000">
                                          <p:val>
                                            <p:strVal val="#ppt_w"/>
                                          </p:val>
                                        </p:tav>
                                      </p:tavLst>
                                    </p:anim>
                                    <p:anim calcmode="lin" valueType="num">
                                      <p:cBhvr>
                                        <p:cTn id="30" dur="1000" fill="hold"/>
                                        <p:tgtEl>
                                          <p:spTgt spid="519"/>
                                        </p:tgtEl>
                                        <p:attrNameLst>
                                          <p:attrName>ppt_h</p:attrName>
                                        </p:attrNameLst>
                                      </p:cBhvr>
                                      <p:tavLst>
                                        <p:tav tm="0">
                                          <p:val>
                                            <p:fltVal val="0"/>
                                          </p:val>
                                        </p:tav>
                                        <p:tav tm="100000">
                                          <p:val>
                                            <p:strVal val="#ppt_h"/>
                                          </p:val>
                                        </p:tav>
                                      </p:tavLst>
                                    </p:anim>
                                  </p:childTnLst>
                                </p:cTn>
                              </p:par>
                            </p:childTnLst>
                          </p:cTn>
                        </p:par>
                        <p:par>
                          <p:cTn id="31" fill="hold">
                            <p:stCondLst>
                              <p:cond delay="4000"/>
                            </p:stCondLst>
                            <p:childTnLst>
                              <p:par>
                                <p:cTn id="32" presetClass="entr" nodeType="afterEffect" presetSubtype="16" presetID="23" grpId="7" fill="hold">
                                  <p:stCondLst>
                                    <p:cond delay="0"/>
                                  </p:stCondLst>
                                  <p:iterate type="el" backwards="0">
                                    <p:tmAbs val="0"/>
                                  </p:iterate>
                                  <p:childTnLst>
                                    <p:set>
                                      <p:cBhvr>
                                        <p:cTn id="33" fill="hold"/>
                                        <p:tgtEl>
                                          <p:spTgt spid="517"/>
                                        </p:tgtEl>
                                        <p:attrNameLst>
                                          <p:attrName>style.visibility</p:attrName>
                                        </p:attrNameLst>
                                      </p:cBhvr>
                                      <p:to>
                                        <p:strVal val="visible"/>
                                      </p:to>
                                    </p:set>
                                    <p:anim calcmode="lin" valueType="num">
                                      <p:cBhvr>
                                        <p:cTn id="34" dur="1000" fill="hold"/>
                                        <p:tgtEl>
                                          <p:spTgt spid="517"/>
                                        </p:tgtEl>
                                        <p:attrNameLst>
                                          <p:attrName>ppt_w</p:attrName>
                                        </p:attrNameLst>
                                      </p:cBhvr>
                                      <p:tavLst>
                                        <p:tav tm="0">
                                          <p:val>
                                            <p:fltVal val="0"/>
                                          </p:val>
                                        </p:tav>
                                        <p:tav tm="100000">
                                          <p:val>
                                            <p:strVal val="#ppt_w"/>
                                          </p:val>
                                        </p:tav>
                                      </p:tavLst>
                                    </p:anim>
                                    <p:anim calcmode="lin" valueType="num">
                                      <p:cBhvr>
                                        <p:cTn id="35" dur="1000" fill="hold"/>
                                        <p:tgtEl>
                                          <p:spTgt spid="517"/>
                                        </p:tgtEl>
                                        <p:attrNameLst>
                                          <p:attrName>ppt_h</p:attrName>
                                        </p:attrNameLst>
                                      </p:cBhvr>
                                      <p:tavLst>
                                        <p:tav tm="0">
                                          <p:val>
                                            <p:fltVal val="0"/>
                                          </p:val>
                                        </p:tav>
                                        <p:tav tm="100000">
                                          <p:val>
                                            <p:strVal val="#ppt_h"/>
                                          </p:val>
                                        </p:tav>
                                      </p:tavLst>
                                    </p:anim>
                                  </p:childTnLst>
                                </p:cTn>
                              </p:par>
                            </p:childTnLst>
                          </p:cTn>
                        </p:par>
                        <p:par>
                          <p:cTn id="36" fill="hold">
                            <p:stCondLst>
                              <p:cond delay="5000"/>
                            </p:stCondLst>
                            <p:childTnLst>
                              <p:par>
                                <p:cTn id="37" presetClass="entr" nodeType="afterEffect" presetSubtype="16" presetID="23" grpId="8" fill="hold">
                                  <p:stCondLst>
                                    <p:cond delay="0"/>
                                  </p:stCondLst>
                                  <p:iterate type="el" backwards="0">
                                    <p:tmAbs val="0"/>
                                  </p:iterate>
                                  <p:childTnLst>
                                    <p:set>
                                      <p:cBhvr>
                                        <p:cTn id="38" fill="hold"/>
                                        <p:tgtEl>
                                          <p:spTgt spid="522"/>
                                        </p:tgtEl>
                                        <p:attrNameLst>
                                          <p:attrName>style.visibility</p:attrName>
                                        </p:attrNameLst>
                                      </p:cBhvr>
                                      <p:to>
                                        <p:strVal val="visible"/>
                                      </p:to>
                                    </p:set>
                                    <p:anim calcmode="lin" valueType="num">
                                      <p:cBhvr>
                                        <p:cTn id="39" dur="1000" fill="hold"/>
                                        <p:tgtEl>
                                          <p:spTgt spid="522"/>
                                        </p:tgtEl>
                                        <p:attrNameLst>
                                          <p:attrName>ppt_w</p:attrName>
                                        </p:attrNameLst>
                                      </p:cBhvr>
                                      <p:tavLst>
                                        <p:tav tm="0">
                                          <p:val>
                                            <p:fltVal val="0"/>
                                          </p:val>
                                        </p:tav>
                                        <p:tav tm="100000">
                                          <p:val>
                                            <p:strVal val="#ppt_w"/>
                                          </p:val>
                                        </p:tav>
                                      </p:tavLst>
                                    </p:anim>
                                    <p:anim calcmode="lin" valueType="num">
                                      <p:cBhvr>
                                        <p:cTn id="40" dur="1000" fill="hold"/>
                                        <p:tgtEl>
                                          <p:spTgt spid="522"/>
                                        </p:tgtEl>
                                        <p:attrNameLst>
                                          <p:attrName>ppt_h</p:attrName>
                                        </p:attrNameLst>
                                      </p:cBhvr>
                                      <p:tavLst>
                                        <p:tav tm="0">
                                          <p:val>
                                            <p:fltVal val="0"/>
                                          </p:val>
                                        </p:tav>
                                        <p:tav tm="100000">
                                          <p:val>
                                            <p:strVal val="#ppt_h"/>
                                          </p:val>
                                        </p:tav>
                                      </p:tavLst>
                                    </p:anim>
                                  </p:childTnLst>
                                </p:cTn>
                              </p:par>
                            </p:childTnLst>
                          </p:cTn>
                        </p:par>
                        <p:par>
                          <p:cTn id="41" fill="hold">
                            <p:stCondLst>
                              <p:cond delay="6000"/>
                            </p:stCondLst>
                            <p:childTnLst>
                              <p:par>
                                <p:cTn id="42" presetClass="entr" nodeType="afterEffect" presetSubtype="16" presetID="23" grpId="9" fill="hold">
                                  <p:stCondLst>
                                    <p:cond delay="0"/>
                                  </p:stCondLst>
                                  <p:iterate type="el" backwards="0">
                                    <p:tmAbs val="0"/>
                                  </p:iterate>
                                  <p:childTnLst>
                                    <p:set>
                                      <p:cBhvr>
                                        <p:cTn id="43" fill="hold"/>
                                        <p:tgtEl>
                                          <p:spTgt spid="520"/>
                                        </p:tgtEl>
                                        <p:attrNameLst>
                                          <p:attrName>style.visibility</p:attrName>
                                        </p:attrNameLst>
                                      </p:cBhvr>
                                      <p:to>
                                        <p:strVal val="visible"/>
                                      </p:to>
                                    </p:set>
                                    <p:anim calcmode="lin" valueType="num">
                                      <p:cBhvr>
                                        <p:cTn id="44" dur="1000" fill="hold"/>
                                        <p:tgtEl>
                                          <p:spTgt spid="520"/>
                                        </p:tgtEl>
                                        <p:attrNameLst>
                                          <p:attrName>ppt_w</p:attrName>
                                        </p:attrNameLst>
                                      </p:cBhvr>
                                      <p:tavLst>
                                        <p:tav tm="0">
                                          <p:val>
                                            <p:fltVal val="0"/>
                                          </p:val>
                                        </p:tav>
                                        <p:tav tm="100000">
                                          <p:val>
                                            <p:strVal val="#ppt_w"/>
                                          </p:val>
                                        </p:tav>
                                      </p:tavLst>
                                    </p:anim>
                                    <p:anim calcmode="lin" valueType="num">
                                      <p:cBhvr>
                                        <p:cTn id="45" dur="1000" fill="hold"/>
                                        <p:tgtEl>
                                          <p:spTgt spid="520"/>
                                        </p:tgtEl>
                                        <p:attrNameLst>
                                          <p:attrName>ppt_h</p:attrName>
                                        </p:attrNameLst>
                                      </p:cBhvr>
                                      <p:tavLst>
                                        <p:tav tm="0">
                                          <p:val>
                                            <p:fltVal val="0"/>
                                          </p:val>
                                        </p:tav>
                                        <p:tav tm="100000">
                                          <p:val>
                                            <p:strVal val="#ppt_h"/>
                                          </p:val>
                                        </p:tav>
                                      </p:tavLst>
                                    </p:anim>
                                  </p:childTnLst>
                                </p:cTn>
                              </p:par>
                            </p:childTnLst>
                          </p:cTn>
                        </p:par>
                      </p:childTnLst>
                    </p:cTn>
                  </p:par>
                  <p:par>
                    <p:cTn id="46" fill="hold">
                      <p:stCondLst>
                        <p:cond delay="indefinite"/>
                      </p:stCondLst>
                      <p:childTnLst>
                        <p:par>
                          <p:cTn id="47" fill="hold">
                            <p:stCondLst>
                              <p:cond delay="0"/>
                            </p:stCondLst>
                            <p:childTnLst>
                              <p:par>
                                <p:cTn id="48" presetClass="exit" nodeType="clickEffect" presetSubtype="32" presetID="23" grpId="10" fill="hold">
                                  <p:stCondLst>
                                    <p:cond delay="0"/>
                                  </p:stCondLst>
                                  <p:iterate type="el" backwards="0">
                                    <p:tmAbs val="0"/>
                                  </p:iterate>
                                  <p:childTnLst>
                                    <p:anim calcmode="lin" valueType="num">
                                      <p:cBhvr>
                                        <p:cTn id="49" dur="1000" fill="hold"/>
                                        <p:tgtEl>
                                          <p:spTgt spid="516"/>
                                        </p:tgtEl>
                                        <p:attrNameLst>
                                          <p:attrName>ppt_w</p:attrName>
                                        </p:attrNameLst>
                                      </p:cBhvr>
                                      <p:tavLst>
                                        <p:tav tm="0">
                                          <p:val>
                                            <p:strVal val="ppt_w"/>
                                          </p:val>
                                        </p:tav>
                                        <p:tav tm="100000">
                                          <p:val>
                                            <p:fltVal val="0"/>
                                          </p:val>
                                        </p:tav>
                                      </p:tavLst>
                                    </p:anim>
                                    <p:anim calcmode="lin" valueType="num">
                                      <p:cBhvr>
                                        <p:cTn id="50" dur="1000" fill="hold"/>
                                        <p:tgtEl>
                                          <p:spTgt spid="516"/>
                                        </p:tgtEl>
                                        <p:attrNameLst>
                                          <p:attrName>ppt_h</p:attrName>
                                        </p:attrNameLst>
                                      </p:cBhvr>
                                      <p:tavLst>
                                        <p:tav tm="0">
                                          <p:val>
                                            <p:strVal val="ppt_h"/>
                                          </p:val>
                                        </p:tav>
                                        <p:tav tm="100000">
                                          <p:val>
                                            <p:fltVal val="0"/>
                                          </p:val>
                                        </p:tav>
                                      </p:tavLst>
                                    </p:anim>
                                    <p:set>
                                      <p:cBhvr>
                                        <p:cTn id="51" fill="hold">
                                          <p:stCondLst>
                                            <p:cond delay="999"/>
                                          </p:stCondLst>
                                        </p:cTn>
                                        <p:tgtEl>
                                          <p:spTgt spid="516"/>
                                        </p:tgtEl>
                                        <p:attrNameLst>
                                          <p:attrName>style.visibility</p:attrName>
                                        </p:attrNameLst>
                                      </p:cBhvr>
                                      <p:to>
                                        <p:strVal val="hidden"/>
                                      </p:to>
                                    </p:set>
                                  </p:childTnLst>
                                </p:cTn>
                              </p:par>
                            </p:childTnLst>
                          </p:cTn>
                        </p:par>
                        <p:par>
                          <p:cTn id="52" fill="hold">
                            <p:stCondLst>
                              <p:cond delay="0"/>
                            </p:stCondLst>
                            <p:childTnLst>
                              <p:par>
                                <p:cTn id="53" presetClass="emph" nodeType="withEffect" presetSubtype="0" presetID="6" grpId="11" accel="50000" decel="50000" fill="hold">
                                  <p:stCondLst>
                                    <p:cond delay="0"/>
                                  </p:stCondLst>
                                  <p:childTnLst>
                                    <p:animScale>
                                      <p:cBhvr>
                                        <p:cTn id="54" dur="1000" fill="hold"/>
                                        <p:tgtEl>
                                          <p:spTgt spid="517"/>
                                        </p:tgtEl>
                                      </p:cBhvr>
                                      <p:by x="297449" y="297449"/>
                                    </p:animScale>
                                  </p:childTnLst>
                                </p:cTn>
                              </p:par>
                            </p:childTnLst>
                          </p:cTn>
                        </p:par>
                        <p:par>
                          <p:cTn id="55" fill="hold">
                            <p:stCondLst>
                              <p:cond delay="0"/>
                            </p:stCondLst>
                            <p:childTnLst>
                              <p:par>
                                <p:cTn id="56" presetClass="path" nodeType="withEffect" presetSubtype="0" presetID="-1" grpId="12" accel="50000" decel="50000" fill="hold">
                                  <p:stCondLst>
                                    <p:cond delay="0"/>
                                  </p:stCondLst>
                                  <p:childTnLst>
                                    <p:animMotion path="M 0.000000 0.000000 L 0.005592 -0.175158" origin="layout" pathEditMode="relative">
                                      <p:cBhvr>
                                        <p:cTn id="57" dur="1000" fill="hold"/>
                                        <p:tgtEl>
                                          <p:spTgt spid="517"/>
                                        </p:tgtEl>
                                        <p:attrNameLst>
                                          <p:attrName>ppt_x</p:attrName>
                                          <p:attrName>ppt_y</p:attrName>
                                        </p:attrNameLst>
                                      </p:cBhvr>
                                    </p:animMotion>
                                  </p:childTnLst>
                                </p:cTn>
                              </p:par>
                            </p:childTnLst>
                          </p:cTn>
                        </p:par>
                        <p:par>
                          <p:cTn id="58" fill="hold">
                            <p:stCondLst>
                              <p:cond delay="1000"/>
                            </p:stCondLst>
                            <p:childTnLst>
                              <p:par>
                                <p:cTn id="59" presetClass="exit" nodeType="afterEffect" presetSubtype="32" presetID="23" grpId="13" fill="hold">
                                  <p:stCondLst>
                                    <p:cond delay="0"/>
                                  </p:stCondLst>
                                  <p:iterate type="el" backwards="0">
                                    <p:tmAbs val="0"/>
                                  </p:iterate>
                                  <p:childTnLst>
                                    <p:anim calcmode="lin" valueType="num">
                                      <p:cBhvr>
                                        <p:cTn id="60" dur="1000" fill="hold"/>
                                        <p:tgtEl>
                                          <p:spTgt spid="521"/>
                                        </p:tgtEl>
                                        <p:attrNameLst>
                                          <p:attrName>ppt_w</p:attrName>
                                        </p:attrNameLst>
                                      </p:cBhvr>
                                      <p:tavLst>
                                        <p:tav tm="0">
                                          <p:val>
                                            <p:strVal val="ppt_w"/>
                                          </p:val>
                                        </p:tav>
                                        <p:tav tm="100000">
                                          <p:val>
                                            <p:fltVal val="0"/>
                                          </p:val>
                                        </p:tav>
                                      </p:tavLst>
                                    </p:anim>
                                    <p:anim calcmode="lin" valueType="num">
                                      <p:cBhvr>
                                        <p:cTn id="61" dur="1000" fill="hold"/>
                                        <p:tgtEl>
                                          <p:spTgt spid="521"/>
                                        </p:tgtEl>
                                        <p:attrNameLst>
                                          <p:attrName>ppt_h</p:attrName>
                                        </p:attrNameLst>
                                      </p:cBhvr>
                                      <p:tavLst>
                                        <p:tav tm="0">
                                          <p:val>
                                            <p:strVal val="ppt_h"/>
                                          </p:val>
                                        </p:tav>
                                        <p:tav tm="100000">
                                          <p:val>
                                            <p:fltVal val="0"/>
                                          </p:val>
                                        </p:tav>
                                      </p:tavLst>
                                    </p:anim>
                                    <p:set>
                                      <p:cBhvr>
                                        <p:cTn id="62" fill="hold">
                                          <p:stCondLst>
                                            <p:cond delay="999"/>
                                          </p:stCondLst>
                                        </p:cTn>
                                        <p:tgtEl>
                                          <p:spTgt spid="521"/>
                                        </p:tgtEl>
                                        <p:attrNameLst>
                                          <p:attrName>style.visibility</p:attrName>
                                        </p:attrNameLst>
                                      </p:cBhvr>
                                      <p:to>
                                        <p:strVal val="hidden"/>
                                      </p:to>
                                    </p:set>
                                  </p:childTnLst>
                                </p:cTn>
                              </p:par>
                            </p:childTnLst>
                          </p:cTn>
                        </p:par>
                        <p:par>
                          <p:cTn id="63" fill="hold">
                            <p:stCondLst>
                              <p:cond delay="2000"/>
                            </p:stCondLst>
                            <p:childTnLst>
                              <p:par>
                                <p:cTn id="64" presetClass="exit" nodeType="afterEffect" presetSubtype="32" presetID="23" grpId="14" fill="hold">
                                  <p:stCondLst>
                                    <p:cond delay="0"/>
                                  </p:stCondLst>
                                  <p:iterate type="el" backwards="0">
                                    <p:tmAbs val="0"/>
                                  </p:iterate>
                                  <p:childTnLst>
                                    <p:anim calcmode="lin" valueType="num">
                                      <p:cBhvr>
                                        <p:cTn id="65" dur="1000" fill="hold"/>
                                        <p:tgtEl>
                                          <p:spTgt spid="518"/>
                                        </p:tgtEl>
                                        <p:attrNameLst>
                                          <p:attrName>ppt_w</p:attrName>
                                        </p:attrNameLst>
                                      </p:cBhvr>
                                      <p:tavLst>
                                        <p:tav tm="0">
                                          <p:val>
                                            <p:strVal val="ppt_w"/>
                                          </p:val>
                                        </p:tav>
                                        <p:tav tm="100000">
                                          <p:val>
                                            <p:fltVal val="0"/>
                                          </p:val>
                                        </p:tav>
                                      </p:tavLst>
                                    </p:anim>
                                    <p:anim calcmode="lin" valueType="num">
                                      <p:cBhvr>
                                        <p:cTn id="66" dur="1000" fill="hold"/>
                                        <p:tgtEl>
                                          <p:spTgt spid="518"/>
                                        </p:tgtEl>
                                        <p:attrNameLst>
                                          <p:attrName>ppt_h</p:attrName>
                                        </p:attrNameLst>
                                      </p:cBhvr>
                                      <p:tavLst>
                                        <p:tav tm="0">
                                          <p:val>
                                            <p:strVal val="ppt_h"/>
                                          </p:val>
                                        </p:tav>
                                        <p:tav tm="100000">
                                          <p:val>
                                            <p:fltVal val="0"/>
                                          </p:val>
                                        </p:tav>
                                      </p:tavLst>
                                    </p:anim>
                                    <p:set>
                                      <p:cBhvr>
                                        <p:cTn id="67" fill="hold">
                                          <p:stCondLst>
                                            <p:cond delay="999"/>
                                          </p:stCondLst>
                                        </p:cTn>
                                        <p:tgtEl>
                                          <p:spTgt spid="518"/>
                                        </p:tgtEl>
                                        <p:attrNameLst>
                                          <p:attrName>style.visibility</p:attrName>
                                        </p:attrNameLst>
                                      </p:cBhvr>
                                      <p:to>
                                        <p:strVal val="hidden"/>
                                      </p:to>
                                    </p:set>
                                  </p:childTnLst>
                                </p:cTn>
                              </p:par>
                            </p:childTnLst>
                          </p:cTn>
                        </p:par>
                        <p:par>
                          <p:cTn id="68" fill="hold">
                            <p:stCondLst>
                              <p:cond delay="3000"/>
                            </p:stCondLst>
                            <p:childTnLst>
                              <p:par>
                                <p:cTn id="69" presetClass="exit" nodeType="afterEffect" presetSubtype="32" presetID="23" grpId="15" fill="hold">
                                  <p:stCondLst>
                                    <p:cond delay="0"/>
                                  </p:stCondLst>
                                  <p:iterate type="el" backwards="0">
                                    <p:tmAbs val="0"/>
                                  </p:iterate>
                                  <p:childTnLst>
                                    <p:anim calcmode="lin" valueType="num">
                                      <p:cBhvr>
                                        <p:cTn id="70" dur="1000" fill="hold"/>
                                        <p:tgtEl>
                                          <p:spTgt spid="522"/>
                                        </p:tgtEl>
                                        <p:attrNameLst>
                                          <p:attrName>ppt_w</p:attrName>
                                        </p:attrNameLst>
                                      </p:cBhvr>
                                      <p:tavLst>
                                        <p:tav tm="0">
                                          <p:val>
                                            <p:strVal val="ppt_w"/>
                                          </p:val>
                                        </p:tav>
                                        <p:tav tm="100000">
                                          <p:val>
                                            <p:fltVal val="0"/>
                                          </p:val>
                                        </p:tav>
                                      </p:tavLst>
                                    </p:anim>
                                    <p:anim calcmode="lin" valueType="num">
                                      <p:cBhvr>
                                        <p:cTn id="71" dur="1000" fill="hold"/>
                                        <p:tgtEl>
                                          <p:spTgt spid="522"/>
                                        </p:tgtEl>
                                        <p:attrNameLst>
                                          <p:attrName>ppt_h</p:attrName>
                                        </p:attrNameLst>
                                      </p:cBhvr>
                                      <p:tavLst>
                                        <p:tav tm="0">
                                          <p:val>
                                            <p:strVal val="ppt_h"/>
                                          </p:val>
                                        </p:tav>
                                        <p:tav tm="100000">
                                          <p:val>
                                            <p:fltVal val="0"/>
                                          </p:val>
                                        </p:tav>
                                      </p:tavLst>
                                    </p:anim>
                                    <p:set>
                                      <p:cBhvr>
                                        <p:cTn id="72" fill="hold">
                                          <p:stCondLst>
                                            <p:cond delay="999"/>
                                          </p:stCondLst>
                                        </p:cTn>
                                        <p:tgtEl>
                                          <p:spTgt spid="522"/>
                                        </p:tgtEl>
                                        <p:attrNameLst>
                                          <p:attrName>style.visibility</p:attrName>
                                        </p:attrNameLst>
                                      </p:cBhvr>
                                      <p:to>
                                        <p:strVal val="hidden"/>
                                      </p:to>
                                    </p:set>
                                  </p:childTnLst>
                                </p:cTn>
                              </p:par>
                            </p:childTnLst>
                          </p:cTn>
                        </p:par>
                        <p:par>
                          <p:cTn id="73" fill="hold">
                            <p:stCondLst>
                              <p:cond delay="4000"/>
                            </p:stCondLst>
                            <p:childTnLst>
                              <p:par>
                                <p:cTn id="74" presetClass="exit" nodeType="afterEffect" presetSubtype="32" presetID="23" grpId="16" fill="hold">
                                  <p:stCondLst>
                                    <p:cond delay="0"/>
                                  </p:stCondLst>
                                  <p:iterate type="el" backwards="0">
                                    <p:tmAbs val="0"/>
                                  </p:iterate>
                                  <p:childTnLst>
                                    <p:anim calcmode="lin" valueType="num">
                                      <p:cBhvr>
                                        <p:cTn id="75" dur="1000" fill="hold"/>
                                        <p:tgtEl>
                                          <p:spTgt spid="519"/>
                                        </p:tgtEl>
                                        <p:attrNameLst>
                                          <p:attrName>ppt_w</p:attrName>
                                        </p:attrNameLst>
                                      </p:cBhvr>
                                      <p:tavLst>
                                        <p:tav tm="0">
                                          <p:val>
                                            <p:strVal val="ppt_w"/>
                                          </p:val>
                                        </p:tav>
                                        <p:tav tm="100000">
                                          <p:val>
                                            <p:fltVal val="0"/>
                                          </p:val>
                                        </p:tav>
                                      </p:tavLst>
                                    </p:anim>
                                    <p:anim calcmode="lin" valueType="num">
                                      <p:cBhvr>
                                        <p:cTn id="76" dur="1000" fill="hold"/>
                                        <p:tgtEl>
                                          <p:spTgt spid="519"/>
                                        </p:tgtEl>
                                        <p:attrNameLst>
                                          <p:attrName>ppt_h</p:attrName>
                                        </p:attrNameLst>
                                      </p:cBhvr>
                                      <p:tavLst>
                                        <p:tav tm="0">
                                          <p:val>
                                            <p:strVal val="ppt_h"/>
                                          </p:val>
                                        </p:tav>
                                        <p:tav tm="100000">
                                          <p:val>
                                            <p:fltVal val="0"/>
                                          </p:val>
                                        </p:tav>
                                      </p:tavLst>
                                    </p:anim>
                                    <p:set>
                                      <p:cBhvr>
                                        <p:cTn id="77" fill="hold">
                                          <p:stCondLst>
                                            <p:cond delay="999"/>
                                          </p:stCondLst>
                                        </p:cTn>
                                        <p:tgtEl>
                                          <p:spTgt spid="519"/>
                                        </p:tgtEl>
                                        <p:attrNameLst>
                                          <p:attrName>style.visibility</p:attrName>
                                        </p:attrNameLst>
                                      </p:cBhvr>
                                      <p:to>
                                        <p:strVal val="hidden"/>
                                      </p:to>
                                    </p:set>
                                  </p:childTnLst>
                                </p:cTn>
                              </p:par>
                            </p:childTnLst>
                          </p:cTn>
                        </p:par>
                        <p:par>
                          <p:cTn id="78" fill="hold">
                            <p:stCondLst>
                              <p:cond delay="5000"/>
                            </p:stCondLst>
                            <p:childTnLst>
                              <p:par>
                                <p:cTn id="79" presetClass="exit" nodeType="afterEffect" presetSubtype="32" presetID="23" grpId="17" fill="hold">
                                  <p:stCondLst>
                                    <p:cond delay="0"/>
                                  </p:stCondLst>
                                  <p:iterate type="el" backwards="0">
                                    <p:tmAbs val="0"/>
                                  </p:iterate>
                                  <p:childTnLst>
                                    <p:anim calcmode="lin" valueType="num">
                                      <p:cBhvr>
                                        <p:cTn id="80" dur="1000" fill="hold"/>
                                        <p:tgtEl>
                                          <p:spTgt spid="520"/>
                                        </p:tgtEl>
                                        <p:attrNameLst>
                                          <p:attrName>ppt_w</p:attrName>
                                        </p:attrNameLst>
                                      </p:cBhvr>
                                      <p:tavLst>
                                        <p:tav tm="0">
                                          <p:val>
                                            <p:strVal val="ppt_w"/>
                                          </p:val>
                                        </p:tav>
                                        <p:tav tm="100000">
                                          <p:val>
                                            <p:fltVal val="0"/>
                                          </p:val>
                                        </p:tav>
                                      </p:tavLst>
                                    </p:anim>
                                    <p:anim calcmode="lin" valueType="num">
                                      <p:cBhvr>
                                        <p:cTn id="81" dur="1000" fill="hold"/>
                                        <p:tgtEl>
                                          <p:spTgt spid="520"/>
                                        </p:tgtEl>
                                        <p:attrNameLst>
                                          <p:attrName>ppt_h</p:attrName>
                                        </p:attrNameLst>
                                      </p:cBhvr>
                                      <p:tavLst>
                                        <p:tav tm="0">
                                          <p:val>
                                            <p:strVal val="ppt_h"/>
                                          </p:val>
                                        </p:tav>
                                        <p:tav tm="100000">
                                          <p:val>
                                            <p:fltVal val="0"/>
                                          </p:val>
                                        </p:tav>
                                      </p:tavLst>
                                    </p:anim>
                                    <p:set>
                                      <p:cBhvr>
                                        <p:cTn id="82" fill="hold">
                                          <p:stCondLst>
                                            <p:cond delay="999"/>
                                          </p:stCondLst>
                                        </p:cTn>
                                        <p:tgtEl>
                                          <p:spTgt spid="520"/>
                                        </p:tgtEl>
                                        <p:attrNameLst>
                                          <p:attrName>style.visibility</p:attrName>
                                        </p:attrNameLst>
                                      </p:cBhvr>
                                      <p:to>
                                        <p:strVal val="hidden"/>
                                      </p:to>
                                    </p:set>
                                  </p:childTnLst>
                                </p:cTn>
                              </p:par>
                            </p:childTnLst>
                          </p:cTn>
                        </p:par>
                        <p:par>
                          <p:cTn id="83" fill="hold">
                            <p:stCondLst>
                              <p:cond delay="6000"/>
                            </p:stCondLst>
                            <p:childTnLst>
                              <p:par>
                                <p:cTn id="84" presetClass="entr" nodeType="afterEffect" presetSubtype="16" presetID="23" grpId="18" fill="hold">
                                  <p:stCondLst>
                                    <p:cond delay="0"/>
                                  </p:stCondLst>
                                  <p:iterate type="el" backwards="0">
                                    <p:tmAbs val="0"/>
                                  </p:iterate>
                                  <p:childTnLst>
                                    <p:set>
                                      <p:cBhvr>
                                        <p:cTn id="85" fill="hold"/>
                                        <p:tgtEl>
                                          <p:spTgt spid="523"/>
                                        </p:tgtEl>
                                        <p:attrNameLst>
                                          <p:attrName>style.visibility</p:attrName>
                                        </p:attrNameLst>
                                      </p:cBhvr>
                                      <p:to>
                                        <p:strVal val="visible"/>
                                      </p:to>
                                    </p:set>
                                    <p:anim calcmode="lin" valueType="num">
                                      <p:cBhvr>
                                        <p:cTn id="86" dur="1000" fill="hold"/>
                                        <p:tgtEl>
                                          <p:spTgt spid="523"/>
                                        </p:tgtEl>
                                        <p:attrNameLst>
                                          <p:attrName>ppt_w</p:attrName>
                                        </p:attrNameLst>
                                      </p:cBhvr>
                                      <p:tavLst>
                                        <p:tav tm="0">
                                          <p:val>
                                            <p:fltVal val="0"/>
                                          </p:val>
                                        </p:tav>
                                        <p:tav tm="100000">
                                          <p:val>
                                            <p:strVal val="#ppt_w"/>
                                          </p:val>
                                        </p:tav>
                                      </p:tavLst>
                                    </p:anim>
                                    <p:anim calcmode="lin" valueType="num">
                                      <p:cBhvr>
                                        <p:cTn id="87" dur="1000" fill="hold"/>
                                        <p:tgtEl>
                                          <p:spTgt spid="523"/>
                                        </p:tgtEl>
                                        <p:attrNameLst>
                                          <p:attrName>ppt_h</p:attrName>
                                        </p:attrNameLst>
                                      </p:cBhvr>
                                      <p:tavLst>
                                        <p:tav tm="0">
                                          <p:val>
                                            <p:fltVal val="0"/>
                                          </p:val>
                                        </p:tav>
                                        <p:tav tm="100000">
                                          <p:val>
                                            <p:strVal val="#ppt_h"/>
                                          </p:val>
                                        </p:tav>
                                      </p:tavLst>
                                    </p:anim>
                                  </p:childTnLst>
                                </p:cTn>
                              </p:par>
                            </p:childTnLst>
                          </p:cTn>
                        </p:par>
                        <p:par>
                          <p:cTn id="88" fill="hold">
                            <p:stCondLst>
                              <p:cond delay="7000"/>
                            </p:stCondLst>
                            <p:childTnLst>
                              <p:par>
                                <p:cTn id="89" presetClass="entr" nodeType="afterEffect" presetSubtype="16" presetID="23" grpId="19" fill="hold">
                                  <p:stCondLst>
                                    <p:cond delay="0"/>
                                  </p:stCondLst>
                                  <p:iterate type="el" backwards="0">
                                    <p:tmAbs val="0"/>
                                  </p:iterate>
                                  <p:childTnLst>
                                    <p:set>
                                      <p:cBhvr>
                                        <p:cTn id="90" fill="hold"/>
                                        <p:tgtEl>
                                          <p:spTgt spid="524"/>
                                        </p:tgtEl>
                                        <p:attrNameLst>
                                          <p:attrName>style.visibility</p:attrName>
                                        </p:attrNameLst>
                                      </p:cBhvr>
                                      <p:to>
                                        <p:strVal val="visible"/>
                                      </p:to>
                                    </p:set>
                                    <p:anim calcmode="lin" valueType="num">
                                      <p:cBhvr>
                                        <p:cTn id="91" dur="1000" fill="hold"/>
                                        <p:tgtEl>
                                          <p:spTgt spid="524"/>
                                        </p:tgtEl>
                                        <p:attrNameLst>
                                          <p:attrName>ppt_w</p:attrName>
                                        </p:attrNameLst>
                                      </p:cBhvr>
                                      <p:tavLst>
                                        <p:tav tm="0">
                                          <p:val>
                                            <p:fltVal val="0"/>
                                          </p:val>
                                        </p:tav>
                                        <p:tav tm="100000">
                                          <p:val>
                                            <p:strVal val="#ppt_w"/>
                                          </p:val>
                                        </p:tav>
                                      </p:tavLst>
                                    </p:anim>
                                    <p:anim calcmode="lin" valueType="num">
                                      <p:cBhvr>
                                        <p:cTn id="92" dur="1000" fill="hold"/>
                                        <p:tgtEl>
                                          <p:spTgt spid="52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9" grpId="16"/>
      <p:bldP build="whole" bldLvl="1" animBg="1" rev="0" advAuto="0" spid="517" grpId="11"/>
      <p:bldP build="whole" bldLvl="1" animBg="1" rev="0" advAuto="0" spid="523" grpId="18"/>
      <p:bldP build="whole" bldLvl="1" animBg="1" rev="0" advAuto="0" spid="516" grpId="2"/>
      <p:bldP build="whole" bldLvl="1" animBg="1" rev="0" advAuto="0" spid="520" grpId="9"/>
      <p:bldP build="whole" bldLvl="1" animBg="1" rev="0" advAuto="0" spid="522" grpId="15"/>
      <p:bldP build="whole" bldLvl="1" animBg="1" rev="0" advAuto="0" spid="524" grpId="19"/>
      <p:bldP build="whole" bldLvl="1" animBg="1" rev="0" advAuto="0" spid="518" grpId="4"/>
      <p:bldP build="whole" bldLvl="1" animBg="1" rev="0" advAuto="0" spid="515" grpId="1"/>
      <p:bldP build="whole" bldLvl="1" animBg="1" rev="0" advAuto="0" spid="516" grpId="10"/>
      <p:bldP build="whole" bldLvl="1" animBg="1" rev="0" advAuto="0" spid="521" grpId="5"/>
      <p:bldP build="whole" bldLvl="1" animBg="1" rev="0" advAuto="0" spid="519" grpId="6"/>
      <p:bldP build="whole" bldLvl="1" animBg="1" rev="0" advAuto="0" spid="520" grpId="17"/>
      <p:bldP build="whole" bldLvl="1" animBg="1" rev="0" advAuto="0" spid="518" grpId="14"/>
      <p:bldP build="whole" bldLvl="1" animBg="1" rev="0" advAuto="0" spid="521" grpId="13"/>
      <p:bldP build="whole" bldLvl="1" animBg="1" rev="0" advAuto="0" spid="522" grpId="8"/>
      <p:bldP build="whole" bldLvl="1" animBg="1" rev="0" advAuto="0" spid="517" grpId="7"/>
    </p:bldLst>
  </p:timing>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29" name="Shape 52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30" name="pasted-image.pdf"/>
          <p:cNvPicPr>
            <a:picLocks noChangeAspect="1"/>
          </p:cNvPicPr>
          <p:nvPr/>
        </p:nvPicPr>
        <p:blipFill>
          <a:blip r:embed="rId3">
            <a:extLst/>
          </a:blip>
          <a:stretch>
            <a:fillRect/>
          </a:stretch>
        </p:blipFill>
        <p:spPr>
          <a:xfrm>
            <a:off x="559375" y="1893250"/>
            <a:ext cx="3422665" cy="1097837"/>
          </a:xfrm>
          <a:prstGeom prst="rect">
            <a:avLst/>
          </a:prstGeom>
          <a:ln w="3175">
            <a:miter lim="400000"/>
          </a:ln>
        </p:spPr>
      </p:pic>
      <p:pic>
        <p:nvPicPr>
          <p:cNvPr id="531" name="pasted-image.pdf"/>
          <p:cNvPicPr>
            <a:picLocks noChangeAspect="1"/>
          </p:cNvPicPr>
          <p:nvPr/>
        </p:nvPicPr>
        <p:blipFill>
          <a:blip r:embed="rId4">
            <a:extLst/>
          </a:blip>
          <a:stretch>
            <a:fillRect/>
          </a:stretch>
        </p:blipFill>
        <p:spPr>
          <a:xfrm>
            <a:off x="562483" y="2892334"/>
            <a:ext cx="3729260" cy="793692"/>
          </a:xfrm>
          <a:prstGeom prst="rect">
            <a:avLst/>
          </a:prstGeom>
          <a:ln w="3175">
            <a:miter lim="400000"/>
          </a:ln>
        </p:spPr>
      </p:pic>
      <p:pic>
        <p:nvPicPr>
          <p:cNvPr id="532" name="pasted-image.pdf"/>
          <p:cNvPicPr>
            <a:picLocks noChangeAspect="1"/>
          </p:cNvPicPr>
          <p:nvPr/>
        </p:nvPicPr>
        <p:blipFill>
          <a:blip r:embed="rId5">
            <a:extLst/>
          </a:blip>
          <a:stretch>
            <a:fillRect/>
          </a:stretch>
        </p:blipFill>
        <p:spPr>
          <a:xfrm>
            <a:off x="571392" y="3585795"/>
            <a:ext cx="4022816" cy="793691"/>
          </a:xfrm>
          <a:prstGeom prst="rect">
            <a:avLst/>
          </a:prstGeom>
          <a:ln w="3175">
            <a:miter lim="400000"/>
          </a:ln>
        </p:spPr>
      </p:pic>
      <p:pic>
        <p:nvPicPr>
          <p:cNvPr id="533" name="pasted-image.pdf"/>
          <p:cNvPicPr>
            <a:picLocks noChangeAspect="1"/>
          </p:cNvPicPr>
          <p:nvPr/>
        </p:nvPicPr>
        <p:blipFill>
          <a:blip r:embed="rId6">
            <a:extLst/>
          </a:blip>
          <a:stretch>
            <a:fillRect/>
          </a:stretch>
        </p:blipFill>
        <p:spPr>
          <a:xfrm>
            <a:off x="728650" y="4278928"/>
            <a:ext cx="3761877" cy="793691"/>
          </a:xfrm>
          <a:prstGeom prst="rect">
            <a:avLst/>
          </a:prstGeom>
          <a:ln w="3175">
            <a:miter lim="400000"/>
          </a:ln>
        </p:spPr>
      </p:pic>
      <p:pic>
        <p:nvPicPr>
          <p:cNvPr id="534" name="pasted-image.pdf"/>
          <p:cNvPicPr>
            <a:picLocks noChangeAspect="1"/>
          </p:cNvPicPr>
          <p:nvPr/>
        </p:nvPicPr>
        <p:blipFill>
          <a:blip r:embed="rId7">
            <a:extLst/>
          </a:blip>
          <a:stretch>
            <a:fillRect/>
          </a:stretch>
        </p:blipFill>
        <p:spPr>
          <a:xfrm>
            <a:off x="4572000" y="1990487"/>
            <a:ext cx="4415848" cy="3527295"/>
          </a:xfrm>
          <a:prstGeom prst="rect">
            <a:avLst/>
          </a:prstGeom>
          <a:ln w="3175">
            <a:miter lim="400000"/>
          </a:ln>
        </p:spPr>
      </p:pic>
      <p:pic>
        <p:nvPicPr>
          <p:cNvPr id="535" name="pasted-image.pdf"/>
          <p:cNvPicPr>
            <a:picLocks noChangeAspect="1"/>
          </p:cNvPicPr>
          <p:nvPr/>
        </p:nvPicPr>
        <p:blipFill>
          <a:blip r:embed="rId8">
            <a:extLst/>
          </a:blip>
          <a:stretch>
            <a:fillRect/>
          </a:stretch>
        </p:blipFill>
        <p:spPr>
          <a:xfrm>
            <a:off x="4692667" y="1637450"/>
            <a:ext cx="4313040" cy="4071089"/>
          </a:xfrm>
          <a:prstGeom prst="rect">
            <a:avLst/>
          </a:prstGeom>
          <a:ln w="3175">
            <a:miter lim="400000"/>
          </a:ln>
        </p:spPr>
      </p:pic>
      <p:sp>
        <p:nvSpPr>
          <p:cNvPr id="536" name="Shape 536"/>
          <p:cNvSpPr/>
          <p:nvPr>
            <p:ph type="title"/>
          </p:nvPr>
        </p:nvSpPr>
        <p:spPr>
          <a:xfrm>
            <a:off x="816768" y="152400"/>
            <a:ext cx="7485064" cy="912813"/>
          </a:xfrm>
          <a:prstGeom prst="rect">
            <a:avLst/>
          </a:prstGeom>
        </p:spPr>
        <p:txBody>
          <a:bodyPr/>
          <a:lstStyle/>
          <a:p>
            <a:pPr/>
            <a:r>
              <a:t>Exploration Strategy</a:t>
            </a:r>
          </a:p>
        </p:txBody>
      </p:sp>
    </p:spTree>
  </p:cSld>
  <p:clrMapOvr>
    <a:masterClrMapping/>
  </p:clrMapOvr>
  <p:transition xmlns:p14="http://schemas.microsoft.com/office/powerpoint/2010/main" spd="slow" advClick="1" p14:dur="1250"/>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16" presetID="23" grpId="1" fill="hold">
                                  <p:stCondLst>
                                    <p:cond delay="0"/>
                                  </p:stCondLst>
                                  <p:iterate type="el" backwards="0">
                                    <p:tmAbs val="0"/>
                                  </p:iterate>
                                  <p:childTnLst>
                                    <p:set>
                                      <p:cBhvr>
                                        <p:cTn id="6" fill="hold"/>
                                        <p:tgtEl>
                                          <p:spTgt spid="533"/>
                                        </p:tgtEl>
                                        <p:attrNameLst>
                                          <p:attrName>style.visibility</p:attrName>
                                        </p:attrNameLst>
                                      </p:cBhvr>
                                      <p:to>
                                        <p:strVal val="visible"/>
                                      </p:to>
                                    </p:set>
                                    <p:anim calcmode="lin" valueType="num">
                                      <p:cBhvr>
                                        <p:cTn id="7" dur="500" fill="hold"/>
                                        <p:tgtEl>
                                          <p:spTgt spid="533"/>
                                        </p:tgtEl>
                                        <p:attrNameLst>
                                          <p:attrName>ppt_w</p:attrName>
                                        </p:attrNameLst>
                                      </p:cBhvr>
                                      <p:tavLst>
                                        <p:tav tm="0">
                                          <p:val>
                                            <p:fltVal val="0"/>
                                          </p:val>
                                        </p:tav>
                                        <p:tav tm="100000">
                                          <p:val>
                                            <p:strVal val="#ppt_w"/>
                                          </p:val>
                                        </p:tav>
                                      </p:tavLst>
                                    </p:anim>
                                    <p:anim calcmode="lin" valueType="num">
                                      <p:cBhvr>
                                        <p:cTn id="8" dur="500" fill="hold"/>
                                        <p:tgtEl>
                                          <p:spTgt spid="533"/>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Class="exit" nodeType="clickEffect" presetSubtype="32" presetID="23" grpId="2" fill="hold">
                                  <p:stCondLst>
                                    <p:cond delay="0"/>
                                  </p:stCondLst>
                                  <p:iterate type="el" backwards="0">
                                    <p:tmAbs val="0"/>
                                  </p:iterate>
                                  <p:childTnLst>
                                    <p:anim calcmode="lin" valueType="num">
                                      <p:cBhvr>
                                        <p:cTn id="12" dur="1000" fill="hold"/>
                                        <p:tgtEl>
                                          <p:spTgt spid="535"/>
                                        </p:tgtEl>
                                        <p:attrNameLst>
                                          <p:attrName>ppt_w</p:attrName>
                                        </p:attrNameLst>
                                      </p:cBhvr>
                                      <p:tavLst>
                                        <p:tav tm="0">
                                          <p:val>
                                            <p:strVal val="ppt_w"/>
                                          </p:val>
                                        </p:tav>
                                        <p:tav tm="100000">
                                          <p:val>
                                            <p:fltVal val="0"/>
                                          </p:val>
                                        </p:tav>
                                      </p:tavLst>
                                    </p:anim>
                                    <p:anim calcmode="lin" valueType="num">
                                      <p:cBhvr>
                                        <p:cTn id="13" dur="1000" fill="hold"/>
                                        <p:tgtEl>
                                          <p:spTgt spid="535"/>
                                        </p:tgtEl>
                                        <p:attrNameLst>
                                          <p:attrName>ppt_h</p:attrName>
                                        </p:attrNameLst>
                                      </p:cBhvr>
                                      <p:tavLst>
                                        <p:tav tm="0">
                                          <p:val>
                                            <p:strVal val="ppt_h"/>
                                          </p:val>
                                        </p:tav>
                                        <p:tav tm="100000">
                                          <p:val>
                                            <p:fltVal val="0"/>
                                          </p:val>
                                        </p:tav>
                                      </p:tavLst>
                                    </p:anim>
                                    <p:set>
                                      <p:cBhvr>
                                        <p:cTn id="14" fill="hold">
                                          <p:stCondLst>
                                            <p:cond delay="999"/>
                                          </p:stCondLst>
                                        </p:cTn>
                                        <p:tgtEl>
                                          <p:spTgt spid="535"/>
                                        </p:tgtEl>
                                        <p:attrNameLst>
                                          <p:attrName>style.visibility</p:attrName>
                                        </p:attrNameLst>
                                      </p:cBhvr>
                                      <p:to>
                                        <p:strVal val="hidden"/>
                                      </p:to>
                                    </p:set>
                                  </p:childTnLst>
                                </p:cTn>
                              </p:par>
                            </p:childTnLst>
                          </p:cTn>
                        </p:par>
                        <p:par>
                          <p:cTn id="15" fill="hold">
                            <p:stCondLst>
                              <p:cond delay="1000"/>
                            </p:stCondLst>
                            <p:childTnLst>
                              <p:par>
                                <p:cTn id="16" presetClass="entr" nodeType="afterEffect" presetSubtype="16" presetID="23" grpId="3" fill="hold">
                                  <p:stCondLst>
                                    <p:cond delay="0"/>
                                  </p:stCondLst>
                                  <p:iterate type="el" backwards="0">
                                    <p:tmAbs val="0"/>
                                  </p:iterate>
                                  <p:childTnLst>
                                    <p:set>
                                      <p:cBhvr>
                                        <p:cTn id="17" fill="hold"/>
                                        <p:tgtEl>
                                          <p:spTgt spid="534"/>
                                        </p:tgtEl>
                                        <p:attrNameLst>
                                          <p:attrName>style.visibility</p:attrName>
                                        </p:attrNameLst>
                                      </p:cBhvr>
                                      <p:to>
                                        <p:strVal val="visible"/>
                                      </p:to>
                                    </p:set>
                                    <p:anim calcmode="lin" valueType="num">
                                      <p:cBhvr>
                                        <p:cTn id="18" dur="1000" fill="hold"/>
                                        <p:tgtEl>
                                          <p:spTgt spid="534"/>
                                        </p:tgtEl>
                                        <p:attrNameLst>
                                          <p:attrName>ppt_w</p:attrName>
                                        </p:attrNameLst>
                                      </p:cBhvr>
                                      <p:tavLst>
                                        <p:tav tm="0">
                                          <p:val>
                                            <p:fltVal val="0"/>
                                          </p:val>
                                        </p:tav>
                                        <p:tav tm="100000">
                                          <p:val>
                                            <p:strVal val="#ppt_w"/>
                                          </p:val>
                                        </p:tav>
                                      </p:tavLst>
                                    </p:anim>
                                    <p:anim calcmode="lin" valueType="num">
                                      <p:cBhvr>
                                        <p:cTn id="19" dur="1000" fill="hold"/>
                                        <p:tgtEl>
                                          <p:spTgt spid="5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33" grpId="1"/>
      <p:bldP build="whole" bldLvl="1" animBg="1" rev="0" advAuto="0" spid="534" grpId="3"/>
      <p:bldP build="whole" bldLvl="1" animBg="1" rev="0" advAuto="0" spid="535" grpId="2"/>
    </p:bldLst>
  </p:timing>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0" name="Shape 540"/>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1" name="Shape 541"/>
          <p:cNvSpPr/>
          <p:nvPr>
            <p:ph type="title"/>
          </p:nvPr>
        </p:nvSpPr>
        <p:spPr>
          <a:xfrm>
            <a:off x="827087" y="152400"/>
            <a:ext cx="7485063" cy="912813"/>
          </a:xfrm>
          <a:prstGeom prst="rect">
            <a:avLst/>
          </a:prstGeom>
        </p:spPr>
        <p:txBody>
          <a:bodyPr/>
          <a:lstStyle/>
          <a:p>
            <a:pPr/>
            <a:r>
              <a:t>Heuristics</a:t>
            </a:r>
          </a:p>
        </p:txBody>
      </p:sp>
      <p:sp>
        <p:nvSpPr>
          <p:cNvPr id="542" name="Shape 542"/>
          <p:cNvSpPr/>
          <p:nvPr>
            <p:ph type="body" sz="half" idx="1"/>
          </p:nvPr>
        </p:nvSpPr>
        <p:spPr>
          <a:xfrm>
            <a:off x="611187" y="1294606"/>
            <a:ext cx="4113065" cy="5156201"/>
          </a:xfrm>
          <a:prstGeom prst="rect">
            <a:avLst/>
          </a:prstGeom>
        </p:spPr>
        <p:txBody>
          <a:bodyPr/>
          <a:lstStyle/>
          <a:p>
            <a:pPr marL="0" indent="0">
              <a:buClrTx/>
              <a:buSzTx/>
              <a:buNone/>
              <a:defRPr>
                <a:latin typeface="Fira Sans SemiBold"/>
                <a:ea typeface="Fira Sans SemiBold"/>
                <a:cs typeface="Fira Sans SemiBold"/>
                <a:sym typeface="Fira Sans SemiBold"/>
              </a:defRPr>
            </a:pPr>
            <a:r>
              <a:t>For Macro Rules:</a:t>
            </a:r>
          </a:p>
          <a:p>
            <a:pPr/>
            <a:r>
              <a:t>Nesting depth</a:t>
            </a:r>
          </a:p>
          <a:p>
            <a:pPr/>
            <a:r>
              <a:t>Distance of addition and multiplication</a:t>
            </a:r>
          </a:p>
          <a:p>
            <a:pPr/>
            <a:r>
              <a:t>Number of times rules are applied</a:t>
            </a:r>
          </a:p>
          <a:p>
            <a:pPr/>
          </a:p>
          <a:p>
            <a:pPr marL="0" indent="0">
              <a:buSzTx/>
              <a:buNone/>
              <a:defRPr>
                <a:latin typeface="Fira Sans SemiBold"/>
                <a:ea typeface="Fira Sans SemiBold"/>
                <a:cs typeface="Fira Sans SemiBold"/>
                <a:sym typeface="Fira Sans SemiBold"/>
              </a:defRPr>
            </a:pPr>
            <a:r>
              <a:t>For Map to OpenCL:</a:t>
            </a:r>
          </a:p>
          <a:p>
            <a:pPr/>
            <a:r>
              <a:t>Fixed parallelism mapping</a:t>
            </a:r>
          </a:p>
          <a:p>
            <a:pPr/>
            <a:r>
              <a:t>Limited choices for mapping to</a:t>
            </a:r>
            <a:br/>
            <a:r>
              <a:t>local and global memory</a:t>
            </a:r>
          </a:p>
          <a:p>
            <a:pPr/>
            <a:r>
              <a:t>Follows best practice</a:t>
            </a:r>
          </a:p>
        </p:txBody>
      </p:sp>
      <p:sp>
        <p:nvSpPr>
          <p:cNvPr id="543" name="Shape 543"/>
          <p:cNvSpPr/>
          <p:nvPr/>
        </p:nvSpPr>
        <p:spPr>
          <a:xfrm>
            <a:off x="4941887" y="1294606"/>
            <a:ext cx="4113065" cy="5156201"/>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spcBef>
                <a:spcPts val="800"/>
              </a:spcBef>
              <a:defRPr sz="1800">
                <a:solidFill>
                  <a:srgbClr val="002244"/>
                </a:solidFill>
                <a:latin typeface="Fira Sans SemiBold"/>
                <a:ea typeface="Fira Sans SemiBold"/>
                <a:cs typeface="Fira Sans SemiBold"/>
                <a:sym typeface="Fira Sans SemiBold"/>
              </a:defRPr>
            </a:pPr>
            <a:r>
              <a:t>For Parameter Mapping:</a:t>
            </a:r>
          </a:p>
          <a:p>
            <a:pPr marL="192087" indent="-192087">
              <a:spcBef>
                <a:spcPts val="800"/>
              </a:spcBef>
              <a:buClr>
                <a:srgbClr val="CF103A"/>
              </a:buClr>
              <a:buSzPct val="100000"/>
              <a:buChar char="•"/>
              <a:defRPr sz="1800">
                <a:solidFill>
                  <a:srgbClr val="002244"/>
                </a:solidFill>
              </a:defRPr>
            </a:pPr>
            <a:r>
              <a:t>Amount of memory used</a:t>
            </a:r>
          </a:p>
          <a:p>
            <a:pPr lvl="1" marL="574675" indent="-192087">
              <a:spcBef>
                <a:spcPts val="800"/>
              </a:spcBef>
              <a:buClr>
                <a:srgbClr val="CF103A"/>
              </a:buClr>
              <a:buSzPct val="100000"/>
              <a:buChar char="•"/>
              <a:defRPr sz="1800">
                <a:solidFill>
                  <a:srgbClr val="002244"/>
                </a:solidFill>
              </a:defRPr>
            </a:pPr>
            <a:r>
              <a:t>Global</a:t>
            </a:r>
          </a:p>
          <a:p>
            <a:pPr lvl="1" marL="574675" indent="-192087">
              <a:spcBef>
                <a:spcPts val="800"/>
              </a:spcBef>
              <a:buClr>
                <a:srgbClr val="CF103A"/>
              </a:buClr>
              <a:buSzPct val="100000"/>
              <a:buChar char="•"/>
              <a:defRPr sz="1800">
                <a:solidFill>
                  <a:srgbClr val="002244"/>
                </a:solidFill>
              </a:defRPr>
            </a:pPr>
            <a:r>
              <a:t>Local</a:t>
            </a:r>
          </a:p>
          <a:p>
            <a:pPr lvl="1" marL="574675" indent="-192087">
              <a:spcBef>
                <a:spcPts val="800"/>
              </a:spcBef>
              <a:buClr>
                <a:srgbClr val="CF103A"/>
              </a:buClr>
              <a:buSzPct val="100000"/>
              <a:buChar char="•"/>
              <a:defRPr sz="1800">
                <a:solidFill>
                  <a:srgbClr val="002244"/>
                </a:solidFill>
              </a:defRPr>
            </a:pPr>
            <a:r>
              <a:t>Registers</a:t>
            </a:r>
          </a:p>
          <a:p>
            <a:pPr marL="192087" indent="-192087">
              <a:spcBef>
                <a:spcPts val="800"/>
              </a:spcBef>
              <a:buClr>
                <a:srgbClr val="CF103A"/>
              </a:buClr>
              <a:buSzPct val="100000"/>
              <a:buChar char="•"/>
              <a:defRPr sz="1800">
                <a:solidFill>
                  <a:srgbClr val="002244"/>
                </a:solidFill>
              </a:defRPr>
            </a:pPr>
            <a:r>
              <a:t>Amount of parallelism</a:t>
            </a:r>
          </a:p>
          <a:p>
            <a:pPr lvl="1" marL="574675" indent="-192087">
              <a:spcBef>
                <a:spcPts val="800"/>
              </a:spcBef>
              <a:buClr>
                <a:srgbClr val="CF103A"/>
              </a:buClr>
              <a:buSzPct val="100000"/>
              <a:buChar char="•"/>
              <a:defRPr sz="1800">
                <a:solidFill>
                  <a:srgbClr val="002244"/>
                </a:solidFill>
              </a:defRPr>
            </a:pPr>
            <a:r>
              <a:t>Work-items</a:t>
            </a:r>
          </a:p>
          <a:p>
            <a:pPr lvl="1" marL="574675" indent="-192087">
              <a:spcBef>
                <a:spcPts val="800"/>
              </a:spcBef>
              <a:buClr>
                <a:srgbClr val="CF103A"/>
              </a:buClr>
              <a:buSzPct val="100000"/>
              <a:buChar char="•"/>
              <a:defRPr sz="1800">
                <a:solidFill>
                  <a:srgbClr val="002244"/>
                </a:solidFill>
              </a:defRPr>
            </a:pPr>
            <a:r>
              <a:t>Workgroup</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47" name="Shape 54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48" name="Shape 548"/>
          <p:cNvSpPr/>
          <p:nvPr>
            <p:ph type="title"/>
          </p:nvPr>
        </p:nvSpPr>
        <p:spPr>
          <a:xfrm>
            <a:off x="827087" y="152400"/>
            <a:ext cx="7485063" cy="1450926"/>
          </a:xfrm>
          <a:prstGeom prst="rect">
            <a:avLst/>
          </a:prstGeom>
        </p:spPr>
        <p:txBody>
          <a:bodyPr/>
          <a:lstStyle/>
          <a:p>
            <a:pPr/>
            <a:r>
              <a:t>Exploration in Numbers for</a:t>
            </a:r>
            <a:br/>
            <a:r>
              <a:t>Matrix Multiplication</a:t>
            </a:r>
          </a:p>
        </p:txBody>
      </p:sp>
      <p:grpSp>
        <p:nvGrpSpPr>
          <p:cNvPr id="557" name="Group 557"/>
          <p:cNvGrpSpPr/>
          <p:nvPr/>
        </p:nvGrpSpPr>
        <p:grpSpPr>
          <a:xfrm>
            <a:off x="1587572" y="2085735"/>
            <a:ext cx="5968856" cy="3918827"/>
            <a:chOff x="0" y="0"/>
            <a:chExt cx="5968854" cy="3918825"/>
          </a:xfrm>
        </p:grpSpPr>
        <p:pic>
          <p:nvPicPr>
            <p:cNvPr id="549" name="pasted-image.pdf"/>
            <p:cNvPicPr>
              <a:picLocks noChangeAspect="1"/>
            </p:cNvPicPr>
            <p:nvPr/>
          </p:nvPicPr>
          <p:blipFill>
            <a:blip r:embed="rId3">
              <a:extLst/>
            </a:blip>
            <a:stretch>
              <a:fillRect/>
            </a:stretch>
          </p:blipFill>
          <p:spPr>
            <a:xfrm>
              <a:off x="1030464" y="27470"/>
              <a:ext cx="4189135" cy="1343686"/>
            </a:xfrm>
            <a:prstGeom prst="rect">
              <a:avLst/>
            </a:prstGeom>
            <a:ln w="3175" cap="flat">
              <a:noFill/>
              <a:miter lim="400000"/>
            </a:ln>
            <a:effectLst/>
          </p:spPr>
        </p:pic>
        <p:pic>
          <p:nvPicPr>
            <p:cNvPr id="550" name="pasted-image.pdf"/>
            <p:cNvPicPr>
              <a:picLocks noChangeAspect="1"/>
            </p:cNvPicPr>
            <p:nvPr/>
          </p:nvPicPr>
          <p:blipFill>
            <a:blip r:embed="rId4">
              <a:extLst/>
            </a:blip>
            <a:stretch>
              <a:fillRect/>
            </a:stretch>
          </p:blipFill>
          <p:spPr>
            <a:xfrm>
              <a:off x="1034269" y="1250288"/>
              <a:ext cx="4564388" cy="971431"/>
            </a:xfrm>
            <a:prstGeom prst="rect">
              <a:avLst/>
            </a:prstGeom>
            <a:ln w="3175" cap="flat">
              <a:noFill/>
              <a:miter lim="400000"/>
            </a:ln>
            <a:effectLst/>
          </p:spPr>
        </p:pic>
        <p:pic>
          <p:nvPicPr>
            <p:cNvPr id="551" name="pasted-image.pdf"/>
            <p:cNvPicPr>
              <a:picLocks noChangeAspect="1"/>
            </p:cNvPicPr>
            <p:nvPr/>
          </p:nvPicPr>
          <p:blipFill>
            <a:blip r:embed="rId5">
              <a:extLst/>
            </a:blip>
            <a:stretch>
              <a:fillRect/>
            </a:stretch>
          </p:blipFill>
          <p:spPr>
            <a:xfrm>
              <a:off x="1045172" y="2099043"/>
              <a:ext cx="4923683" cy="971430"/>
            </a:xfrm>
            <a:prstGeom prst="rect">
              <a:avLst/>
            </a:prstGeom>
            <a:ln w="3175" cap="flat">
              <a:noFill/>
              <a:miter lim="400000"/>
            </a:ln>
            <a:effectLst/>
          </p:spPr>
        </p:pic>
        <p:pic>
          <p:nvPicPr>
            <p:cNvPr id="552" name="pasted-image.pdf"/>
            <p:cNvPicPr>
              <a:picLocks noChangeAspect="1"/>
            </p:cNvPicPr>
            <p:nvPr/>
          </p:nvPicPr>
          <p:blipFill>
            <a:blip r:embed="rId6">
              <a:extLst/>
            </a:blip>
            <a:stretch>
              <a:fillRect/>
            </a:stretch>
          </p:blipFill>
          <p:spPr>
            <a:xfrm>
              <a:off x="1237647" y="2947396"/>
              <a:ext cx="4604310" cy="971430"/>
            </a:xfrm>
            <a:prstGeom prst="rect">
              <a:avLst/>
            </a:prstGeom>
            <a:ln w="3175" cap="flat">
              <a:noFill/>
              <a:miter lim="400000"/>
            </a:ln>
            <a:effectLst/>
          </p:spPr>
        </p:pic>
        <p:sp>
          <p:nvSpPr>
            <p:cNvPr id="553" name="Shape 553"/>
            <p:cNvSpPr/>
            <p:nvPr/>
          </p:nvSpPr>
          <p:spPr>
            <a:xfrm>
              <a:off x="924957" y="0"/>
              <a:ext cx="317128" cy="557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8" tIns="35718" rIns="35718" bIns="35718" numCol="1" anchor="ctr">
              <a:noAutofit/>
            </a:bodyPr>
            <a:lstStyle>
              <a:lvl1pPr algn="ctr" defTabSz="410765">
                <a:defRPr>
                  <a:latin typeface="Helvetica Light"/>
                  <a:ea typeface="Helvetica Light"/>
                  <a:cs typeface="Helvetica Light"/>
                  <a:sym typeface="Helvetica Light"/>
                </a:defRPr>
              </a:lvl1pPr>
            </a:lstStyle>
            <a:p>
              <a:pPr/>
              <a:r>
                <a:t>1</a:t>
              </a:r>
            </a:p>
          </p:txBody>
        </p:sp>
        <p:sp>
          <p:nvSpPr>
            <p:cNvPr id="554" name="Shape 554"/>
            <p:cNvSpPr/>
            <p:nvPr/>
          </p:nvSpPr>
          <p:spPr>
            <a:xfrm>
              <a:off x="924957" y="812003"/>
              <a:ext cx="317128" cy="557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8" tIns="35718" rIns="35718" bIns="35718" numCol="1" anchor="ctr">
              <a:noAutofit/>
            </a:bodyPr>
            <a:lstStyle>
              <a:lvl1pPr algn="ctr" defTabSz="410765">
                <a:defRPr>
                  <a:latin typeface="Helvetica Light"/>
                  <a:ea typeface="Helvetica Light"/>
                  <a:cs typeface="Helvetica Light"/>
                  <a:sym typeface="Helvetica Light"/>
                </a:defRPr>
              </a:lvl1pPr>
            </a:lstStyle>
            <a:p>
              <a:pPr/>
              <a:r>
                <a:t>8</a:t>
              </a:r>
            </a:p>
          </p:txBody>
        </p:sp>
        <p:sp>
          <p:nvSpPr>
            <p:cNvPr id="555" name="Shape 555"/>
            <p:cNvSpPr/>
            <p:nvPr/>
          </p:nvSpPr>
          <p:spPr>
            <a:xfrm>
              <a:off x="494171" y="1634935"/>
              <a:ext cx="754654" cy="55740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8" tIns="35718" rIns="35718" bIns="35718" numCol="1" anchor="ctr">
              <a:noAutofit/>
            </a:bodyPr>
            <a:lstStyle>
              <a:lvl1pPr algn="ctr" defTabSz="410765">
                <a:defRPr>
                  <a:latin typeface="Helvetica Light"/>
                  <a:ea typeface="Helvetica Light"/>
                  <a:cs typeface="Helvetica Light"/>
                  <a:sym typeface="Helvetica Light"/>
                </a:defRPr>
              </a:lvl1pPr>
            </a:lstStyle>
            <a:p>
              <a:pPr/>
              <a:r>
                <a:t>760</a:t>
              </a:r>
            </a:p>
          </p:txBody>
        </p:sp>
        <p:sp>
          <p:nvSpPr>
            <p:cNvPr id="556" name="Shape 556"/>
            <p:cNvSpPr/>
            <p:nvPr/>
          </p:nvSpPr>
          <p:spPr>
            <a:xfrm>
              <a:off x="0" y="2503223"/>
              <a:ext cx="1301560" cy="5574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35718" tIns="35718" rIns="35718" bIns="35718" numCol="1" anchor="ctr">
              <a:noAutofit/>
            </a:bodyPr>
            <a:lstStyle>
              <a:lvl1pPr algn="ctr" defTabSz="410765">
                <a:defRPr>
                  <a:latin typeface="Helvetica Light"/>
                  <a:ea typeface="Helvetica Light"/>
                  <a:cs typeface="Helvetica Light"/>
                  <a:sym typeface="Helvetica Light"/>
                </a:defRPr>
              </a:lvl1pPr>
            </a:lstStyle>
            <a:p>
              <a:pPr/>
              <a:r>
                <a:t>46,000</a:t>
              </a:r>
            </a:p>
          </p:txBody>
        </p:sp>
      </p:gr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1" name="Shape 56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2" name="Shape 562"/>
          <p:cNvSpPr/>
          <p:nvPr>
            <p:ph type="title"/>
          </p:nvPr>
        </p:nvSpPr>
        <p:spPr>
          <a:xfrm>
            <a:off x="827087" y="152400"/>
            <a:ext cx="7485063" cy="1450926"/>
          </a:xfrm>
          <a:prstGeom prst="rect">
            <a:avLst/>
          </a:prstGeom>
        </p:spPr>
        <p:txBody>
          <a:bodyPr/>
          <a:lstStyle/>
          <a:p>
            <a:pPr/>
            <a:r>
              <a:t>Exploration Space for</a:t>
            </a:r>
            <a:br/>
            <a:r>
              <a:t>Matrix Multiplication</a:t>
            </a:r>
          </a:p>
        </p:txBody>
      </p:sp>
      <p:pic>
        <p:nvPicPr>
          <p:cNvPr id="563" name="space_1024.png"/>
          <p:cNvPicPr>
            <a:picLocks noChangeAspect="1"/>
          </p:cNvPicPr>
          <p:nvPr/>
        </p:nvPicPr>
        <p:blipFill>
          <a:blip r:embed="rId3">
            <a:extLst/>
          </a:blip>
          <a:stretch>
            <a:fillRect/>
          </a:stretch>
        </p:blipFill>
        <p:spPr>
          <a:xfrm>
            <a:off x="969793" y="1748546"/>
            <a:ext cx="7179014" cy="3589508"/>
          </a:xfrm>
          <a:prstGeom prst="rect">
            <a:avLst/>
          </a:prstGeom>
          <a:ln w="12700">
            <a:miter lim="400000"/>
          </a:ln>
        </p:spPr>
      </p:pic>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67" name="Shape 567"/>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68" name="Shape 568"/>
          <p:cNvSpPr/>
          <p:nvPr>
            <p:ph type="title"/>
          </p:nvPr>
        </p:nvSpPr>
        <p:spPr>
          <a:xfrm>
            <a:off x="827087" y="152400"/>
            <a:ext cx="7485063" cy="1450926"/>
          </a:xfrm>
          <a:prstGeom prst="rect">
            <a:avLst/>
          </a:prstGeom>
        </p:spPr>
        <p:txBody>
          <a:bodyPr/>
          <a:lstStyle/>
          <a:p>
            <a:pPr/>
            <a:r>
              <a:t>Performance Evaluation for</a:t>
            </a:r>
            <a:br/>
            <a:r>
              <a:t>Matrix Multiplication</a:t>
            </a:r>
          </a:p>
        </p:txBody>
      </p:sp>
      <p:pic>
        <p:nvPicPr>
          <p:cNvPr id="569" name="search_1024_non_log.png"/>
          <p:cNvPicPr>
            <a:picLocks noChangeAspect="1"/>
          </p:cNvPicPr>
          <p:nvPr/>
        </p:nvPicPr>
        <p:blipFill>
          <a:blip r:embed="rId3">
            <a:extLst/>
          </a:blip>
          <a:stretch>
            <a:fillRect/>
          </a:stretch>
        </p:blipFill>
        <p:spPr>
          <a:xfrm>
            <a:off x="971550" y="1635125"/>
            <a:ext cx="7175500" cy="3587750"/>
          </a:xfrm>
          <a:prstGeom prst="rect">
            <a:avLst/>
          </a:prstGeom>
          <a:ln w="12700">
            <a:miter lim="400000"/>
          </a:ln>
        </p:spPr>
      </p:pic>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3" name="Shape 57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74" name="Shape 574"/>
          <p:cNvSpPr/>
          <p:nvPr>
            <p:ph type="title"/>
          </p:nvPr>
        </p:nvSpPr>
        <p:spPr>
          <a:xfrm>
            <a:off x="827087" y="152400"/>
            <a:ext cx="7485063" cy="1450926"/>
          </a:xfrm>
          <a:prstGeom prst="rect">
            <a:avLst/>
          </a:prstGeom>
        </p:spPr>
        <p:txBody>
          <a:bodyPr/>
          <a:lstStyle/>
          <a:p>
            <a:pPr/>
            <a:r>
              <a:t>Performance Evaluation for</a:t>
            </a:r>
            <a:br/>
            <a:r>
              <a:t>Matrix Multiplication</a:t>
            </a:r>
          </a:p>
        </p:txBody>
      </p:sp>
      <p:pic>
        <p:nvPicPr>
          <p:cNvPr id="575" name="search_1024_log.png"/>
          <p:cNvPicPr>
            <a:picLocks noChangeAspect="1"/>
          </p:cNvPicPr>
          <p:nvPr/>
        </p:nvPicPr>
        <p:blipFill>
          <a:blip r:embed="rId3">
            <a:extLst/>
          </a:blip>
          <a:stretch>
            <a:fillRect/>
          </a:stretch>
        </p:blipFill>
        <p:spPr>
          <a:xfrm>
            <a:off x="971550" y="1635125"/>
            <a:ext cx="7175500" cy="3587750"/>
          </a:xfrm>
          <a:prstGeom prst="rect">
            <a:avLst/>
          </a:prstGeom>
          <a:ln w="12700">
            <a:miter lim="400000"/>
          </a:ln>
        </p:spPr>
      </p:pic>
    </p:spTree>
  </p:cSld>
  <p:clrMapOvr>
    <a:masterClrMapping/>
  </p:clrMapOvr>
  <p:transition xmlns:p14="http://schemas.microsoft.com/office/powerpoint/2010/main" spd="slow" advClick="1" p14:dur="2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79" name="Shape 57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pic>
        <p:nvPicPr>
          <p:cNvPr id="580" name="resultPlots.pdf"/>
          <p:cNvPicPr>
            <a:picLocks noChangeAspect="1"/>
          </p:cNvPicPr>
          <p:nvPr/>
        </p:nvPicPr>
        <p:blipFill>
          <a:blip r:embed="rId2">
            <a:extLst/>
          </a:blip>
          <a:stretch>
            <a:fillRect/>
          </a:stretch>
        </p:blipFill>
        <p:spPr>
          <a:xfrm>
            <a:off x="102557" y="2330450"/>
            <a:ext cx="8913435" cy="2376916"/>
          </a:xfrm>
          <a:prstGeom prst="rect">
            <a:avLst/>
          </a:prstGeom>
          <a:ln w="12700">
            <a:miter lim="400000"/>
          </a:ln>
        </p:spPr>
      </p:pic>
      <p:sp>
        <p:nvSpPr>
          <p:cNvPr id="581" name="Shape 581"/>
          <p:cNvSpPr/>
          <p:nvPr/>
        </p:nvSpPr>
        <p:spPr>
          <a:xfrm>
            <a:off x="827087" y="152400"/>
            <a:ext cx="7485063"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lnSpc>
                <a:spcPct val="80000"/>
              </a:lnSpc>
              <a:defRPr sz="2700">
                <a:latin typeface="Fira Sans SemiBold"/>
                <a:ea typeface="Fira Sans SemiBold"/>
                <a:cs typeface="Fira Sans SemiBold"/>
                <a:sym typeface="Fira Sans SemiBold"/>
              </a:defRPr>
            </a:pPr>
            <a:r>
              <a:t>Performance Results</a:t>
            </a:r>
            <a:br/>
            <a:r>
              <a:t>Matrix Multiplication</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3" name="Shape 58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4" name="Shape 584"/>
          <p:cNvSpPr/>
          <p:nvPr/>
        </p:nvSpPr>
        <p:spPr>
          <a:xfrm>
            <a:off x="827087" y="153987"/>
            <a:ext cx="7485063"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lnSpc>
                <a:spcPct val="80000"/>
              </a:lnSpc>
              <a:defRPr sz="2700">
                <a:latin typeface="Fira Sans SemiBold"/>
                <a:ea typeface="Fira Sans SemiBold"/>
                <a:cs typeface="Fira Sans SemiBold"/>
                <a:sym typeface="Fira Sans SemiBold"/>
              </a:defRPr>
            </a:pPr>
            <a:r>
              <a:t>Performance Results</a:t>
            </a:r>
            <a:br/>
            <a:r>
              <a:rPr sz="1800"/>
              <a:t>more benchmarks vs. Portable Implementation</a:t>
            </a:r>
          </a:p>
        </p:txBody>
      </p:sp>
      <p:pic>
        <p:nvPicPr>
          <p:cNvPr id="585" name="pasted-image.pdf"/>
          <p:cNvPicPr>
            <a:picLocks noChangeAspect="1"/>
          </p:cNvPicPr>
          <p:nvPr/>
        </p:nvPicPr>
        <p:blipFill>
          <a:blip r:embed="rId2">
            <a:extLst/>
          </a:blip>
          <a:srcRect l="8825" t="8165" r="51404" b="73919"/>
          <a:stretch>
            <a:fillRect/>
          </a:stretch>
        </p:blipFill>
        <p:spPr>
          <a:xfrm>
            <a:off x="1848048" y="1206103"/>
            <a:ext cx="5447841" cy="3175773"/>
          </a:xfrm>
          <a:prstGeom prst="rect">
            <a:avLst/>
          </a:prstGeom>
          <a:ln w="12700">
            <a:miter lim="400000"/>
          </a:ln>
        </p:spPr>
      </p:pic>
      <p:sp>
        <p:nvSpPr>
          <p:cNvPr id="586" name="Shape 586"/>
          <p:cNvSpPr/>
          <p:nvPr>
            <p:ph type="body" sz="quarter" idx="4294967295"/>
          </p:nvPr>
        </p:nvSpPr>
        <p:spPr>
          <a:xfrm>
            <a:off x="457200" y="4804767"/>
            <a:ext cx="8229600" cy="519113"/>
          </a:xfrm>
          <a:prstGeom prst="rect">
            <a:avLst/>
          </a:prstGeom>
        </p:spPr>
        <p:txBody>
          <a:bodyPr/>
          <a:lstStyle/>
          <a:p>
            <a:pPr>
              <a:defRPr sz="1600"/>
            </a:pPr>
            <a:r>
              <a:t>Up to </a:t>
            </a:r>
            <a:r>
              <a:rPr>
                <a:latin typeface="Fira Sans SemiBold"/>
                <a:ea typeface="Fira Sans SemiBold"/>
                <a:cs typeface="Fira Sans SemiBold"/>
                <a:sym typeface="Fira Sans SemiBold"/>
              </a:rPr>
              <a:t>20x</a:t>
            </a:r>
            <a:r>
              <a:t> speedup on fairly simple benchmarks vs. portable clBLAS implementation</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5" name="Shape 115"/>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16" name="Shape 116"/>
          <p:cNvSpPr/>
          <p:nvPr/>
        </p:nvSpPr>
        <p:spPr>
          <a:xfrm>
            <a:off x="908050" y="894079"/>
            <a:ext cx="7302500" cy="40919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reduce1(</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get_global_id</a:t>
            </a:r>
            <a:r>
              <a:t>(0);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p>
          <a:p>
            <a:pPr>
              <a:defRPr sz="1400">
                <a:latin typeface="Fira Mono"/>
                <a:ea typeface="Fira Mono"/>
                <a:cs typeface="Fira Mono"/>
                <a:sym typeface="Fira Mono"/>
              </a:defRPr>
            </a:pPr>
            <a:r>
              <a:t>  </a:t>
            </a:r>
            <a:r>
              <a:rPr b="1"/>
              <a:t>for</a:t>
            </a:r>
            <a:r>
              <a:t> (</a:t>
            </a:r>
            <a:r>
              <a:rPr b="1"/>
              <a:t>unsigned</a:t>
            </a:r>
            <a:r>
              <a:t> </a:t>
            </a:r>
            <a:r>
              <a:rPr b="1"/>
              <a:t>int</a:t>
            </a:r>
            <a:r>
              <a:t> s=1; s &lt; </a:t>
            </a:r>
            <a:r>
              <a:rPr>
                <a:latin typeface="Fira Mono Medium"/>
                <a:ea typeface="Fira Mono Medium"/>
                <a:cs typeface="Fira Mono Medium"/>
                <a:sym typeface="Fira Mono Medium"/>
              </a:rPr>
              <a:t>get_local_size</a:t>
            </a:r>
            <a:r>
              <a:t>(0); s*= 2) {</a:t>
            </a:r>
          </a:p>
          <a:p>
            <a:pPr>
              <a:defRPr sz="1400">
                <a:latin typeface="Fira Mono"/>
                <a:ea typeface="Fira Mono"/>
                <a:cs typeface="Fira Mono"/>
                <a:sym typeface="Fira Mono"/>
              </a:defRPr>
            </a:pPr>
            <a:r>
              <a:t>    // continuous work-items remain active</a:t>
            </a:r>
          </a:p>
          <a:p>
            <a:pPr>
              <a:defRPr sz="1400">
                <a:latin typeface="Fira Mono"/>
                <a:ea typeface="Fira Mono"/>
                <a:cs typeface="Fira Mono"/>
                <a:sym typeface="Fira Mono"/>
              </a:defRPr>
            </a:pPr>
            <a:r>
              <a:t>    </a:t>
            </a:r>
            <a:r>
              <a:rPr b="1"/>
              <a:t>int</a:t>
            </a:r>
            <a:r>
              <a:t> index = 2 * s * tid;</a:t>
            </a:r>
          </a:p>
          <a:p>
            <a:pPr>
              <a:defRPr sz="1400">
                <a:latin typeface="Fira Mono"/>
                <a:ea typeface="Fira Mono"/>
                <a:cs typeface="Fira Mono"/>
                <a:sym typeface="Fira Mono"/>
              </a:defRPr>
            </a:pPr>
            <a:r>
              <a:t>    </a:t>
            </a:r>
            <a:r>
              <a:rPr b="1"/>
              <a:t>if</a:t>
            </a:r>
            <a:r>
              <a:t> (</a:t>
            </a:r>
            <a:r>
              <a:t>index &lt; </a:t>
            </a:r>
            <a:r>
              <a:rPr>
                <a:latin typeface="Fira Mono Medium"/>
                <a:ea typeface="Fira Mono Medium"/>
                <a:cs typeface="Fira Mono Medium"/>
                <a:sym typeface="Fira Mono Medium"/>
              </a:rPr>
              <a:t>get_local_size</a:t>
            </a:r>
            <a:r>
              <a:t>(0)</a:t>
            </a:r>
            <a:r>
              <a:t>) {</a:t>
            </a:r>
          </a:p>
          <a:p>
            <a:pPr>
              <a:defRPr sz="1400">
                <a:latin typeface="Fira Mono"/>
                <a:ea typeface="Fira Mono"/>
                <a:cs typeface="Fira Mono"/>
                <a:sym typeface="Fira Mono"/>
              </a:defRPr>
            </a:pPr>
            <a:r>
              <a:t>      l_data[</a:t>
            </a:r>
            <a:r>
              <a:t>index</a:t>
            </a:r>
            <a:r>
              <a:t>] += l_data[</a:t>
            </a:r>
            <a:r>
              <a:t>index</a:t>
            </a:r>
            <a:r>
              <a:t> + s];</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barrier(CLK_LOCAL_MEM_FENCE);</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a:t>
            </a:r>
          </a:p>
          <a:p>
            <a:pPr>
              <a:defRPr sz="1400">
                <a:latin typeface="Fira Mono"/>
                <a:ea typeface="Fira Mono"/>
                <a:cs typeface="Fira Mono"/>
                <a:sym typeface="Fira Mono"/>
              </a:defRPr>
            </a:pPr>
            <a:r>
              <a:t>}</a:t>
            </a:r>
          </a:p>
        </p:txBody>
      </p:sp>
      <p:sp>
        <p:nvSpPr>
          <p:cNvPr id="117" name="Shape 117"/>
          <p:cNvSpPr/>
          <p:nvPr>
            <p:ph type="title" idx="4294967295"/>
          </p:nvPr>
        </p:nvSpPr>
        <p:spPr>
          <a:xfrm>
            <a:off x="827087" y="153987"/>
            <a:ext cx="7485063"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Avoid Divergent Branching</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88" name="Shape 588"/>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589" name="Shape 589"/>
          <p:cNvSpPr/>
          <p:nvPr/>
        </p:nvSpPr>
        <p:spPr>
          <a:xfrm>
            <a:off x="827087" y="153987"/>
            <a:ext cx="7485063" cy="912813"/>
          </a:xfrm>
          <a:prstGeom prst="rect">
            <a:avLst/>
          </a:prstGeom>
          <a:ln w="12700">
            <a:miter lim="400000"/>
          </a:ln>
          <a:extLst>
            <a:ext uri="{C572A759-6A51-4108-AA02-DFA0A04FC94B}">
              <ma14:wrappingTextBoxFlag xmlns:ma14="http://schemas.microsoft.com/office/mac/drawingml/2011/main" val="1"/>
            </a:ext>
          </a:extLst>
        </p:spPr>
        <p:txBody>
          <a:bodyPr lIns="45719" rIns="45719"/>
          <a:lstStyle/>
          <a:p>
            <a:pPr algn="ctr">
              <a:lnSpc>
                <a:spcPct val="80000"/>
              </a:lnSpc>
              <a:defRPr sz="2700">
                <a:latin typeface="Fira Sans SemiBold"/>
                <a:ea typeface="Fira Sans SemiBold"/>
                <a:cs typeface="Fira Sans SemiBold"/>
                <a:sym typeface="Fira Sans SemiBold"/>
              </a:defRPr>
            </a:pPr>
            <a:r>
              <a:t>Performance Results</a:t>
            </a:r>
            <a:br/>
            <a:r>
              <a:rPr sz="1800"/>
              <a:t>vs. Hardware-Specific Implementations</a:t>
            </a:r>
          </a:p>
        </p:txBody>
      </p:sp>
      <p:sp>
        <p:nvSpPr>
          <p:cNvPr id="590" name="Shape 590"/>
          <p:cNvSpPr/>
          <p:nvPr>
            <p:ph type="body" sz="quarter" idx="4294967295"/>
          </p:nvPr>
        </p:nvSpPr>
        <p:spPr>
          <a:xfrm>
            <a:off x="469900" y="4430216"/>
            <a:ext cx="8229600" cy="1262758"/>
          </a:xfrm>
          <a:prstGeom prst="rect">
            <a:avLst/>
          </a:prstGeom>
        </p:spPr>
        <p:txBody>
          <a:bodyPr/>
          <a:lstStyle/>
          <a:p>
            <a:pPr>
              <a:defRPr sz="1600"/>
            </a:pPr>
            <a:r>
              <a:t>Automatically generated code vs. expert written code</a:t>
            </a:r>
          </a:p>
          <a:p>
            <a:pPr>
              <a:defRPr sz="1600"/>
            </a:pPr>
            <a:r>
              <a:t>Competitive performance vs. highly optimised implementations</a:t>
            </a:r>
          </a:p>
          <a:p>
            <a:pPr>
              <a:defRPr sz="1600"/>
            </a:pPr>
            <a:r>
              <a:t>Up to </a:t>
            </a:r>
            <a:r>
              <a:rPr>
                <a:latin typeface="Fira Sans SemiBold"/>
                <a:ea typeface="Fira Sans SemiBold"/>
                <a:cs typeface="Fira Sans SemiBold"/>
                <a:sym typeface="Fira Sans SemiBold"/>
              </a:rPr>
              <a:t>4.5x</a:t>
            </a:r>
            <a:r>
              <a:t> speedup for </a:t>
            </a:r>
            <a:r>
              <a:rPr i="1"/>
              <a:t>gemv</a:t>
            </a:r>
            <a:r>
              <a:t> on AMD</a:t>
            </a:r>
          </a:p>
        </p:txBody>
      </p:sp>
      <p:pic>
        <p:nvPicPr>
          <p:cNvPr id="591" name="pasted-image.pdf"/>
          <p:cNvPicPr>
            <a:picLocks noChangeAspect="1"/>
          </p:cNvPicPr>
          <p:nvPr/>
        </p:nvPicPr>
        <p:blipFill>
          <a:blip r:embed="rId2">
            <a:extLst/>
          </a:blip>
          <a:srcRect l="8596" t="8488" r="8596" b="72839"/>
          <a:stretch>
            <a:fillRect/>
          </a:stretch>
        </p:blipFill>
        <p:spPr>
          <a:xfrm>
            <a:off x="444500" y="1593254"/>
            <a:ext cx="8229783" cy="2401413"/>
          </a:xfrm>
          <a:prstGeom prst="rect">
            <a:avLst/>
          </a:prstGeom>
          <a:ln w="12700">
            <a:miter lim="400000"/>
          </a:ln>
        </p:spPr>
      </p:pic>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593" name="Shape 593"/>
          <p:cNvSpPr/>
          <p:nvPr>
            <p:ph type="title"/>
          </p:nvPr>
        </p:nvSpPr>
        <p:spPr>
          <a:xfrm>
            <a:off x="827087" y="152400"/>
            <a:ext cx="7485063" cy="912813"/>
          </a:xfrm>
          <a:prstGeom prst="rect">
            <a:avLst/>
          </a:prstGeom>
        </p:spPr>
        <p:txBody>
          <a:bodyPr/>
          <a:lstStyle/>
          <a:p>
            <a:pPr/>
            <a:r>
              <a:t>Performance Portability</a:t>
            </a:r>
            <a:br/>
            <a:r>
              <a:t>Matrix Multiplication</a:t>
            </a:r>
          </a:p>
        </p:txBody>
      </p:sp>
      <p:pic>
        <p:nvPicPr>
          <p:cNvPr id="594" name="heatmap.pdf"/>
          <p:cNvPicPr>
            <a:picLocks noChangeAspect="1"/>
          </p:cNvPicPr>
          <p:nvPr/>
        </p:nvPicPr>
        <p:blipFill>
          <a:blip r:embed="rId3">
            <a:extLst/>
          </a:blip>
          <a:stretch>
            <a:fillRect/>
          </a:stretch>
        </p:blipFill>
        <p:spPr>
          <a:xfrm>
            <a:off x="1296616" y="1579059"/>
            <a:ext cx="6550767" cy="4967666"/>
          </a:xfrm>
          <a:prstGeom prst="rect">
            <a:avLst/>
          </a:prstGeom>
          <a:ln w="3175">
            <a:miter lim="400000"/>
          </a:ln>
        </p:spPr>
      </p:pic>
      <p:sp>
        <p:nvSpPr>
          <p:cNvPr id="595" name="Shape 595"/>
          <p:cNvSpPr/>
          <p:nvPr/>
        </p:nvSpPr>
        <p:spPr>
          <a:xfrm>
            <a:off x="2517002" y="1384101"/>
            <a:ext cx="3937961" cy="4063529"/>
          </a:xfrm>
          <a:prstGeom prst="rect">
            <a:avLst/>
          </a:prstGeom>
          <a:solidFill>
            <a:schemeClr val="accent3">
              <a:lumOff val="44000"/>
            </a:scheme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596" name="Shape 596"/>
          <p:cNvSpPr/>
          <p:nvPr/>
        </p:nvSpPr>
        <p:spPr>
          <a:xfrm>
            <a:off x="6683302" y="1970440"/>
            <a:ext cx="1336305" cy="2917119"/>
          </a:xfrm>
          <a:prstGeom prst="rect">
            <a:avLst/>
          </a:prstGeom>
          <a:solidFill>
            <a:schemeClr val="accent3">
              <a:lumOff val="44000"/>
            </a:scheme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0" name="heatmap.pdf"/>
          <p:cNvPicPr>
            <a:picLocks noChangeAspect="1"/>
          </p:cNvPicPr>
          <p:nvPr/>
        </p:nvPicPr>
        <p:blipFill>
          <a:blip r:embed="rId3">
            <a:extLst/>
          </a:blip>
          <a:stretch>
            <a:fillRect/>
          </a:stretch>
        </p:blipFill>
        <p:spPr>
          <a:xfrm>
            <a:off x="1296616" y="1579059"/>
            <a:ext cx="6550767" cy="4967666"/>
          </a:xfrm>
          <a:prstGeom prst="rect">
            <a:avLst/>
          </a:prstGeom>
          <a:ln w="3175">
            <a:miter lim="400000"/>
          </a:ln>
        </p:spPr>
      </p:pic>
      <p:sp>
        <p:nvSpPr>
          <p:cNvPr id="601" name="Shape 601"/>
          <p:cNvSpPr/>
          <p:nvPr/>
        </p:nvSpPr>
        <p:spPr>
          <a:xfrm>
            <a:off x="2517002" y="1384101"/>
            <a:ext cx="1336305" cy="4063529"/>
          </a:xfrm>
          <a:prstGeom prst="rect">
            <a:avLst/>
          </a:prstGeom>
          <a:solidFill>
            <a:schemeClr val="accent3">
              <a:lumOff val="44000"/>
            </a:scheme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602" name="Shape 602"/>
          <p:cNvSpPr/>
          <p:nvPr/>
        </p:nvSpPr>
        <p:spPr>
          <a:xfrm>
            <a:off x="6683302" y="1970440"/>
            <a:ext cx="1336305" cy="2917119"/>
          </a:xfrm>
          <a:prstGeom prst="rect">
            <a:avLst/>
          </a:prstGeom>
          <a:solidFill>
            <a:schemeClr val="accent3">
              <a:lumOff val="44000"/>
            </a:scheme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603" name="Shape 603"/>
          <p:cNvSpPr/>
          <p:nvPr/>
        </p:nvSpPr>
        <p:spPr>
          <a:xfrm>
            <a:off x="4498202" y="1397236"/>
            <a:ext cx="1954537" cy="4063528"/>
          </a:xfrm>
          <a:prstGeom prst="rect">
            <a:avLst/>
          </a:prstGeom>
          <a:solidFill>
            <a:schemeClr val="accent3">
              <a:lumOff val="44000"/>
            </a:schemeClr>
          </a:solidFill>
          <a:ln w="12700">
            <a:miter lim="400000"/>
          </a:ln>
        </p:spPr>
        <p:txBody>
          <a:bodyPr lIns="35718" tIns="35718" rIns="35718" bIns="35718" anchor="ctr"/>
          <a:lstStyle/>
          <a:p>
            <a:pPr algn="ctr" defTabSz="410765">
              <a:defRPr sz="1600">
                <a:latin typeface="Helvetica Light"/>
                <a:ea typeface="Helvetica Light"/>
                <a:cs typeface="Helvetica Light"/>
                <a:sym typeface="Helvetica Light"/>
              </a:defRPr>
            </a:pPr>
          </a:p>
        </p:txBody>
      </p:sp>
      <p:sp>
        <p:nvSpPr>
          <p:cNvPr id="604" name="Shape 604"/>
          <p:cNvSpPr/>
          <p:nvPr>
            <p:ph type="title"/>
          </p:nvPr>
        </p:nvSpPr>
        <p:spPr>
          <a:xfrm>
            <a:off x="827087" y="152400"/>
            <a:ext cx="7485063" cy="912813"/>
          </a:xfrm>
          <a:prstGeom prst="rect">
            <a:avLst/>
          </a:prstGeom>
        </p:spPr>
        <p:txBody>
          <a:bodyPr/>
          <a:lstStyle/>
          <a:p>
            <a:pPr/>
            <a:r>
              <a:t>Performance Portability</a:t>
            </a:r>
            <a:br/>
            <a:r>
              <a:t>Matrix Multiplication</a:t>
            </a: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608" name="heatmap.pdf"/>
          <p:cNvPicPr>
            <a:picLocks noChangeAspect="1"/>
          </p:cNvPicPr>
          <p:nvPr/>
        </p:nvPicPr>
        <p:blipFill>
          <a:blip r:embed="rId3">
            <a:extLst/>
          </a:blip>
          <a:stretch>
            <a:fillRect/>
          </a:stretch>
        </p:blipFill>
        <p:spPr>
          <a:xfrm>
            <a:off x="1296616" y="1579059"/>
            <a:ext cx="6550767" cy="4967666"/>
          </a:xfrm>
          <a:prstGeom prst="rect">
            <a:avLst/>
          </a:prstGeom>
          <a:ln w="3175">
            <a:miter lim="400000"/>
          </a:ln>
        </p:spPr>
      </p:pic>
      <p:sp>
        <p:nvSpPr>
          <p:cNvPr id="609" name="Shape 609"/>
          <p:cNvSpPr/>
          <p:nvPr>
            <p:ph type="title"/>
          </p:nvPr>
        </p:nvSpPr>
        <p:spPr>
          <a:xfrm>
            <a:off x="827087" y="152400"/>
            <a:ext cx="7485063" cy="912813"/>
          </a:xfrm>
          <a:prstGeom prst="rect">
            <a:avLst/>
          </a:prstGeom>
        </p:spPr>
        <p:txBody>
          <a:bodyPr/>
          <a:lstStyle/>
          <a:p>
            <a:pPr/>
            <a:r>
              <a:t>Performance Portability</a:t>
            </a:r>
            <a:br/>
            <a:r>
              <a:t>Matrix Multiplication</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613" name="Shape 61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614" name="Shape 614"/>
          <p:cNvSpPr/>
          <p:nvPr>
            <p:ph type="title"/>
          </p:nvPr>
        </p:nvSpPr>
        <p:spPr>
          <a:xfrm>
            <a:off x="827087" y="153987"/>
            <a:ext cx="7485063" cy="912813"/>
          </a:xfrm>
          <a:prstGeom prst="rect">
            <a:avLst/>
          </a:prstGeom>
        </p:spPr>
        <p:txBody>
          <a:bodyPr/>
          <a:lstStyle/>
          <a:p>
            <a:pPr/>
            <a:r>
              <a:t>Summary</a:t>
            </a:r>
          </a:p>
        </p:txBody>
      </p:sp>
      <p:sp>
        <p:nvSpPr>
          <p:cNvPr id="615" name="Shape 615"/>
          <p:cNvSpPr/>
          <p:nvPr>
            <p:ph type="body" idx="1"/>
          </p:nvPr>
        </p:nvSpPr>
        <p:spPr>
          <a:xfrm>
            <a:off x="827087" y="1066800"/>
            <a:ext cx="7485063" cy="5156200"/>
          </a:xfrm>
          <a:prstGeom prst="rect">
            <a:avLst/>
          </a:prstGeom>
        </p:spPr>
        <p:txBody>
          <a:bodyPr/>
          <a:lstStyle/>
          <a:p>
            <a:pPr/>
            <a:r>
              <a:t>OpenCL code is not p</a:t>
            </a:r>
            <a:r>
              <a:rPr i="1"/>
              <a:t>erformance portable</a:t>
            </a:r>
            <a:endParaRPr i="1"/>
          </a:p>
          <a:p>
            <a:pPr/>
            <a:r>
              <a:t>Our approach uses</a:t>
            </a:r>
          </a:p>
          <a:p>
            <a:pPr lvl="1" marL="574675" indent="-192087">
              <a:buChar char="•"/>
            </a:pPr>
            <a:r>
              <a:rPr i="1"/>
              <a:t>portable</a:t>
            </a:r>
            <a:r>
              <a:t> and functional </a:t>
            </a:r>
            <a:r>
              <a:rPr>
                <a:latin typeface="Fira Sans SemiBold"/>
                <a:ea typeface="Fira Sans SemiBold"/>
                <a:cs typeface="Fira Sans SemiBold"/>
                <a:sym typeface="Fira Sans SemiBold"/>
              </a:rPr>
              <a:t>high-level primitives</a:t>
            </a:r>
            <a:r>
              <a:t>,</a:t>
            </a:r>
            <a:endParaRPr>
              <a:latin typeface="Fira Sans SemiBold"/>
              <a:ea typeface="Fira Sans SemiBold"/>
              <a:cs typeface="Fira Sans SemiBold"/>
              <a:sym typeface="Fira Sans SemiBold"/>
            </a:endParaRPr>
          </a:p>
          <a:p>
            <a:pPr lvl="1" marL="574675" indent="-192087">
              <a:buChar char="•"/>
            </a:pPr>
            <a:r>
              <a:rPr>
                <a:latin typeface="Fira Sans SemiBold"/>
                <a:ea typeface="Fira Sans SemiBold"/>
                <a:cs typeface="Fira Sans SemiBold"/>
                <a:sym typeface="Fira Sans SemiBold"/>
              </a:rPr>
              <a:t>OpenCL-specific low-level primitives</a:t>
            </a:r>
            <a:r>
              <a:t>, and</a:t>
            </a:r>
          </a:p>
          <a:p>
            <a:pPr lvl="1" marL="574675" indent="-192087">
              <a:buChar char="•"/>
            </a:pPr>
            <a:r>
              <a:rPr>
                <a:latin typeface="Fira Sans SemiBold"/>
                <a:ea typeface="Fira Sans SemiBold"/>
                <a:cs typeface="Fira Sans SemiBold"/>
                <a:sym typeface="Fira Sans SemiBold"/>
              </a:rPr>
              <a:t>rewrite-rules </a:t>
            </a:r>
            <a:r>
              <a:t>to generate high </a:t>
            </a:r>
            <a:r>
              <a:rPr i="1"/>
              <a:t>performance </a:t>
            </a:r>
            <a:r>
              <a:t>code.</a:t>
            </a:r>
          </a:p>
          <a:p>
            <a:pPr/>
            <a:r>
              <a:t>Rewrite-rules define a space of possible implementations</a:t>
            </a:r>
            <a:endParaRPr i="1"/>
          </a:p>
          <a:p>
            <a:pPr/>
            <a:r>
              <a:t>Performance on par with specialised, highly-tuned code</a:t>
            </a:r>
          </a:p>
        </p:txBody>
      </p:sp>
      <p:sp>
        <p:nvSpPr>
          <p:cNvPr id="616" name="Shape 616"/>
          <p:cNvSpPr/>
          <p:nvPr/>
        </p:nvSpPr>
        <p:spPr>
          <a:xfrm>
            <a:off x="2445867" y="4437379"/>
            <a:ext cx="4252266"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Michel Steuwer  —  </a:t>
            </a:r>
            <a:r>
              <a:rPr u="sng">
                <a:solidFill>
                  <a:srgbClr val="009999"/>
                </a:solidFill>
                <a:uFill>
                  <a:solidFill>
                    <a:srgbClr val="009999"/>
                  </a:solidFill>
                </a:uFill>
                <a:hlinkClick r:id="rId2" invalidUrl="" action="" tgtFrame="" tooltip="" history="1" highlightClick="0" endSnd="0"/>
              </a:rPr>
              <a:t>michel.steuwer@ed.ac.uk</a:t>
            </a:r>
          </a:p>
        </p:txBody>
      </p:sp>
      <p:pic>
        <p:nvPicPr>
          <p:cNvPr id="617" name="o_labs_clr2.jpg"/>
          <p:cNvPicPr>
            <a:picLocks noChangeAspect="1"/>
          </p:cNvPicPr>
          <p:nvPr/>
        </p:nvPicPr>
        <p:blipFill>
          <a:blip r:embed="rId3">
            <a:extLst/>
          </a:blip>
          <a:stretch>
            <a:fillRect/>
          </a:stretch>
        </p:blipFill>
        <p:spPr>
          <a:xfrm>
            <a:off x="7037387" y="5501778"/>
            <a:ext cx="1799551" cy="448111"/>
          </a:xfrm>
          <a:prstGeom prst="rect">
            <a:avLst/>
          </a:prstGeom>
          <a:ln w="12700">
            <a:miter lim="400000"/>
          </a:ln>
        </p:spPr>
      </p:pic>
      <p:pic>
        <p:nvPicPr>
          <p:cNvPr id="618" name="google_flat_logo.png"/>
          <p:cNvPicPr>
            <a:picLocks noChangeAspect="1"/>
          </p:cNvPicPr>
          <p:nvPr/>
        </p:nvPicPr>
        <p:blipFill>
          <a:blip r:embed="rId4">
            <a:extLst/>
          </a:blip>
          <a:stretch>
            <a:fillRect/>
          </a:stretch>
        </p:blipFill>
        <p:spPr>
          <a:xfrm>
            <a:off x="4848820" y="5359175"/>
            <a:ext cx="1799551" cy="733317"/>
          </a:xfrm>
          <a:prstGeom prst="rect">
            <a:avLst/>
          </a:prstGeom>
          <a:ln w="12700">
            <a:miter lim="400000"/>
          </a:ln>
        </p:spPr>
      </p:pic>
      <p:sp>
        <p:nvSpPr>
          <p:cNvPr id="619" name="Shape 619"/>
          <p:cNvSpPr/>
          <p:nvPr/>
        </p:nvSpPr>
        <p:spPr>
          <a:xfrm>
            <a:off x="6052667" y="5085079"/>
            <a:ext cx="1383692" cy="332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1600"/>
            </a:lvl1pPr>
          </a:lstStyle>
          <a:p>
            <a:pPr/>
            <a:r>
              <a:t>supported by:</a:t>
            </a:r>
          </a:p>
        </p:txBody>
      </p:sp>
    </p:spTree>
  </p:cSld>
  <p:clrMapOvr>
    <a:masterClrMapping/>
  </p:clrMapOvr>
  <p:transition xmlns:p14="http://schemas.microsoft.com/office/powerpoint/2010/main" spd="med" advClick="1" p14:dur="1000"/>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19" name="Shape 119"/>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0" name="Shape 120"/>
          <p:cNvSpPr/>
          <p:nvPr/>
        </p:nvSpPr>
        <p:spPr>
          <a:xfrm>
            <a:off x="908050" y="889000"/>
            <a:ext cx="7302500" cy="4053840"/>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reduce2(</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get_global_id</a:t>
            </a:r>
            <a:r>
              <a:t>(0);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p>
          <a:p>
            <a:pPr>
              <a:defRPr sz="1400">
                <a:latin typeface="Fira Mono"/>
                <a:ea typeface="Fira Mono"/>
                <a:cs typeface="Fira Mono"/>
                <a:sym typeface="Fira Mono"/>
              </a:defRPr>
            </a:pPr>
            <a:r>
              <a:t>  // process elements in different order</a:t>
            </a:r>
          </a:p>
          <a:p>
            <a:pPr>
              <a:defRPr sz="1400">
                <a:latin typeface="Fira Mono"/>
                <a:ea typeface="Fira Mono"/>
                <a:cs typeface="Fira Mono"/>
                <a:sym typeface="Fira Mono"/>
              </a:defRPr>
            </a:pPr>
            <a:r>
              <a:t>  // requires commutativity</a:t>
            </a:r>
          </a:p>
          <a:p>
            <a:pPr>
              <a:defRPr sz="1400">
                <a:latin typeface="Fira Mono"/>
                <a:ea typeface="Fira Mono"/>
                <a:cs typeface="Fira Mono"/>
                <a:sym typeface="Fira Mono"/>
              </a:defRPr>
            </a:pPr>
            <a:r>
              <a:t>  </a:t>
            </a:r>
            <a:r>
              <a:rPr b="1"/>
              <a:t>for</a:t>
            </a:r>
            <a:r>
              <a:t> (</a:t>
            </a:r>
            <a:r>
              <a:rPr b="1"/>
              <a:t>unsigned</a:t>
            </a:r>
            <a:r>
              <a:t> </a:t>
            </a:r>
            <a:r>
              <a:rPr b="1"/>
              <a:t>int</a:t>
            </a:r>
            <a:r>
              <a:t> s=get_local_size(0)/2; s&gt;0; s&gt;&gt;=1</a:t>
            </a:r>
            <a:r>
              <a:t>) {</a:t>
            </a:r>
          </a:p>
          <a:p>
            <a:pPr>
              <a:defRPr sz="1400">
                <a:latin typeface="Fira Mono"/>
                <a:ea typeface="Fira Mono"/>
                <a:cs typeface="Fira Mono"/>
                <a:sym typeface="Fira Mono"/>
              </a:defRPr>
            </a:pPr>
            <a:r>
              <a:t>    </a:t>
            </a:r>
            <a:r>
              <a:rPr b="1"/>
              <a:t>if</a:t>
            </a:r>
            <a:r>
              <a:t> (</a:t>
            </a:r>
            <a:r>
              <a:t>tid &lt; s</a:t>
            </a:r>
            <a:r>
              <a:t>) {</a:t>
            </a:r>
          </a:p>
          <a:p>
            <a:pPr>
              <a:defRPr sz="1400">
                <a:latin typeface="Fira Mono"/>
                <a:ea typeface="Fira Mono"/>
                <a:cs typeface="Fira Mono"/>
                <a:sym typeface="Fira Mono"/>
              </a:defRPr>
            </a:pPr>
            <a:r>
              <a:t>      l_data[</a:t>
            </a:r>
            <a:r>
              <a:t>tid</a:t>
            </a:r>
            <a:r>
              <a:t>] += l_data[</a:t>
            </a:r>
            <a:r>
              <a:t>tid</a:t>
            </a:r>
            <a:r>
              <a:t> + s];</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barrier(CLK_LOCAL_MEM_FENCE);</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a:t>
            </a:r>
          </a:p>
          <a:p>
            <a:pPr>
              <a:defRPr sz="1400">
                <a:latin typeface="Fira Mono"/>
                <a:ea typeface="Fira Mono"/>
                <a:cs typeface="Fira Mono"/>
                <a:sym typeface="Fira Mono"/>
              </a:defRPr>
            </a:pPr>
            <a:r>
              <a:t>}</a:t>
            </a:r>
          </a:p>
        </p:txBody>
      </p:sp>
      <p:sp>
        <p:nvSpPr>
          <p:cNvPr id="121" name="Shape 121"/>
          <p:cNvSpPr/>
          <p:nvPr>
            <p:ph type="title" idx="4294967295"/>
          </p:nvPr>
        </p:nvSpPr>
        <p:spPr>
          <a:xfrm>
            <a:off x="827087" y="153987"/>
            <a:ext cx="7485063"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Avoid Interleaved Addressing</a:t>
            </a: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3" name="Shape 123"/>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pPr/>
            <a:fld id="{86CB4B4D-7CA3-9044-876B-883B54F8677D}" type="slidenum"/>
          </a:p>
        </p:txBody>
      </p:sp>
      <p:sp>
        <p:nvSpPr>
          <p:cNvPr id="124" name="Shape 124"/>
          <p:cNvSpPr/>
          <p:nvPr/>
        </p:nvSpPr>
        <p:spPr>
          <a:xfrm>
            <a:off x="920750" y="889000"/>
            <a:ext cx="7302500" cy="4523740"/>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reduce3(</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1400">
                <a:latin typeface="Fira Mono"/>
                <a:ea typeface="Fira Mono"/>
                <a:cs typeface="Fira Mono"/>
                <a:sym typeface="Fira Mono"/>
              </a:defRPr>
            </a:pPr>
            <a:r>
              <a:rPr>
                <a:latin typeface="Fira Mono Medium"/>
                <a:ea typeface="Fira Mono Medium"/>
                <a:cs typeface="Fira Mono Medium"/>
                <a:sym typeface="Fira Mono Medium"/>
              </a:rPr>
              <a:t>                                   </a:t>
            </a:r>
            <a:r>
              <a:rPr>
                <a:latin typeface="Fira Mono Medium"/>
                <a:ea typeface="Fira Mono Medium"/>
                <a:cs typeface="Fira Mono Medium"/>
                <a:sym typeface="Fira Mono Medium"/>
              </a:rPr>
              <a:t>+ get_local_id(0);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 performs first addition during loading</a:t>
            </a:r>
          </a:p>
          <a:p>
            <a:pPr>
              <a:defRPr sz="1400">
                <a:latin typeface="Fira Mono"/>
                <a:ea typeface="Fira Mono"/>
                <a:cs typeface="Fira Mono"/>
                <a:sym typeface="Fira Mono"/>
              </a:defRPr>
            </a:pPr>
            <a:r>
              <a:t>  </a:t>
            </a:r>
            <a:r>
              <a:rPr b="1"/>
              <a:t>if</a:t>
            </a:r>
            <a:r>
              <a:t> (i + </a:t>
            </a:r>
            <a:r>
              <a:rPr>
                <a:latin typeface="Fira Mono Medium"/>
                <a:ea typeface="Fira Mono Medium"/>
                <a:cs typeface="Fira Mono Medium"/>
                <a:sym typeface="Fira Mono Medium"/>
              </a:rPr>
              <a:t>get_local_size</a:t>
            </a:r>
            <a:r>
              <a:t>(0) &lt; n)</a:t>
            </a:r>
          </a:p>
          <a:p>
            <a:pPr>
              <a:defRPr sz="1400">
                <a:latin typeface="Fira Mono"/>
                <a:ea typeface="Fira Mono"/>
                <a:cs typeface="Fira Mono"/>
                <a:sym typeface="Fira Mono"/>
              </a:defRPr>
            </a:pPr>
            <a:r>
              <a:t>  </a:t>
            </a:r>
            <a:r>
              <a:t>  l_data[tid] += g_idata[i+</a:t>
            </a:r>
            <a:r>
              <a:rPr>
                <a:latin typeface="Fira Mono Medium"/>
                <a:ea typeface="Fira Mono Medium"/>
                <a:cs typeface="Fira Mono Medium"/>
                <a:sym typeface="Fira Mono Medium"/>
              </a:rPr>
              <a:t>get_local_size</a:t>
            </a:r>
            <a:r>
              <a:t>(0)];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p>
          <a:p>
            <a:pPr>
              <a:defRPr sz="1400">
                <a:latin typeface="Fira Mono"/>
                <a:ea typeface="Fira Mono"/>
                <a:cs typeface="Fira Mono"/>
                <a:sym typeface="Fira Mono"/>
              </a:defRPr>
            </a:pPr>
            <a:r>
              <a:t>  </a:t>
            </a:r>
            <a:r>
              <a:rPr b="1"/>
              <a:t>for</a:t>
            </a:r>
            <a:r>
              <a:t> (</a:t>
            </a:r>
            <a:r>
              <a:rPr b="1"/>
              <a:t>unsigned</a:t>
            </a:r>
            <a:r>
              <a:t> </a:t>
            </a:r>
            <a:r>
              <a:rPr b="1"/>
              <a:t>int</a:t>
            </a:r>
            <a:r>
              <a:t> s=get_local_size(0)/2; s&gt;0; s&gt;&gt;=1) {</a:t>
            </a:r>
          </a:p>
          <a:p>
            <a:pPr>
              <a:defRPr sz="1400">
                <a:latin typeface="Fira Mono"/>
                <a:ea typeface="Fira Mono"/>
                <a:cs typeface="Fira Mono"/>
                <a:sym typeface="Fira Mono"/>
              </a:defRPr>
            </a:pPr>
            <a:r>
              <a:t>    </a:t>
            </a:r>
            <a:r>
              <a:rPr b="1"/>
              <a:t>if</a:t>
            </a:r>
            <a:r>
              <a:t> (tid &lt; s) {</a:t>
            </a:r>
          </a:p>
          <a:p>
            <a:pPr>
              <a:defRPr sz="1400">
                <a:latin typeface="Fira Mono"/>
                <a:ea typeface="Fira Mono"/>
                <a:cs typeface="Fira Mono"/>
                <a:sym typeface="Fira Mono"/>
              </a:defRPr>
            </a:pPr>
            <a:r>
              <a:t>      l_data[tid] += l_data[tid + s];</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barrier(CLK_LOCAL_MEM_FENCE);</a:t>
            </a:r>
          </a:p>
          <a:p>
            <a:pPr>
              <a:defRPr sz="1400">
                <a:latin typeface="Fira Mono"/>
                <a:ea typeface="Fira Mono"/>
                <a:cs typeface="Fira Mono"/>
                <a:sym typeface="Fira Mono"/>
              </a:defRPr>
            </a:pPr>
            <a:r>
              <a:t>  }</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a:t>
            </a:r>
          </a:p>
          <a:p>
            <a:pPr>
              <a:defRPr sz="1400">
                <a:latin typeface="Fira Mono"/>
                <a:ea typeface="Fira Mono"/>
                <a:cs typeface="Fira Mono"/>
                <a:sym typeface="Fira Mono"/>
              </a:defRPr>
            </a:pPr>
            <a:r>
              <a:t>}</a:t>
            </a:r>
          </a:p>
        </p:txBody>
      </p:sp>
      <p:sp>
        <p:nvSpPr>
          <p:cNvPr id="125" name="Shape 125"/>
          <p:cNvSpPr/>
          <p:nvPr>
            <p:ph type="title" idx="4294967295"/>
          </p:nvPr>
        </p:nvSpPr>
        <p:spPr>
          <a:xfrm>
            <a:off x="827087" y="153987"/>
            <a:ext cx="7485063" cy="912813"/>
          </a:xfrm>
          <a:prstGeom prst="rect">
            <a:avLst/>
          </a:prstGeom>
        </p:spPr>
        <p:txBody>
          <a:bodyPr>
            <a:normAutofit fontScale="100000" lnSpcReduction="0"/>
          </a:bodyPr>
          <a:lstStyle>
            <a:lvl1pPr defTabSz="896111">
              <a:defRPr b="0" sz="2646">
                <a:latin typeface="Fira Sans SemiBold"/>
                <a:ea typeface="Fira Sans SemiBold"/>
                <a:cs typeface="Fira Sans SemiBold"/>
                <a:sym typeface="Fira Sans SemiBold"/>
              </a:defRPr>
            </a:lvl1pPr>
          </a:lstStyle>
          <a:p>
            <a:pPr/>
            <a:r>
              <a:t>Increase Computational Intensity per Work-Item</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nvSpPr>
        <p:spPr>
          <a:xfrm>
            <a:off x="-422" y="5954128"/>
            <a:ext cx="2496394" cy="959384"/>
          </a:xfrm>
          <a:prstGeom prst="rect">
            <a:avLst/>
          </a:prstGeom>
          <a:solidFill>
            <a:schemeClr val="accent3">
              <a:lumOff val="44000"/>
            </a:schemeClr>
          </a:solidFill>
          <a:ln w="12700">
            <a:miter lim="400000"/>
          </a:ln>
        </p:spPr>
        <p:txBody>
          <a:bodyPr lIns="45719" rIns="45719"/>
          <a:lstStyle/>
          <a:p>
            <a:pPr>
              <a:defRPr>
                <a:solidFill>
                  <a:schemeClr val="accent3">
                    <a:lumOff val="44000"/>
                  </a:schemeClr>
                </a:solidFill>
                <a:latin typeface="Arial"/>
                <a:ea typeface="Arial"/>
                <a:cs typeface="Arial"/>
                <a:sym typeface="Arial"/>
              </a:defRPr>
            </a:pPr>
          </a:p>
        </p:txBody>
      </p:sp>
      <p:sp>
        <p:nvSpPr>
          <p:cNvPr id="128" name="Shape 128"/>
          <p:cNvSpPr/>
          <p:nvPr/>
        </p:nvSpPr>
        <p:spPr>
          <a:xfrm>
            <a:off x="919261" y="728979"/>
            <a:ext cx="7305478" cy="5869941"/>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a:ea typeface="Fira Mono"/>
                <a:cs typeface="Fira Mono"/>
                <a:sym typeface="Fira Mono"/>
              </a:defRPr>
            </a:pPr>
            <a:r>
              <a:t>kernel </a:t>
            </a:r>
            <a:r>
              <a:rPr b="1"/>
              <a:t>void</a:t>
            </a:r>
            <a:r>
              <a:t> reduce4(</a:t>
            </a:r>
            <a:r>
              <a:rPr>
                <a:latin typeface="Fira Mono Medium"/>
                <a:ea typeface="Fira Mono Medium"/>
                <a:cs typeface="Fira Mono Medium"/>
                <a:sym typeface="Fira Mono Medium"/>
              </a:rPr>
              <a:t>global</a:t>
            </a:r>
            <a:r>
              <a:t> </a:t>
            </a:r>
            <a:r>
              <a:rPr b="1"/>
              <a:t>float</a:t>
            </a:r>
            <a:r>
              <a:t>* g_idata, </a:t>
            </a:r>
            <a:r>
              <a:rPr>
                <a:latin typeface="Fira Mono Medium"/>
                <a:ea typeface="Fira Mono Medium"/>
                <a:cs typeface="Fira Mono Medium"/>
                <a:sym typeface="Fira Mono Medium"/>
              </a:rPr>
              <a:t>global</a:t>
            </a:r>
            <a:r>
              <a:t> </a:t>
            </a:r>
            <a:r>
              <a:rPr b="1"/>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volatile</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1400">
                <a:latin typeface="Fira Mono"/>
                <a:ea typeface="Fira Mono"/>
                <a:cs typeface="Fira Mono"/>
                <a:sym typeface="Fira Mono"/>
              </a:defRPr>
            </a:pPr>
            <a:r>
              <a:rPr>
                <a:latin typeface="Fira Mono Medium"/>
                <a:ea typeface="Fira Mono Medium"/>
                <a:cs typeface="Fira Mono Medium"/>
                <a:sym typeface="Fira Mono Medium"/>
              </a:rPr>
              <a:t>                                   + get_local_id(0);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a:t>
            </a:r>
            <a:r>
              <a:rPr b="1"/>
              <a:t>if</a:t>
            </a:r>
            <a:r>
              <a:t> (i + </a:t>
            </a:r>
            <a:r>
              <a:rPr>
                <a:latin typeface="Fira Mono Medium"/>
                <a:ea typeface="Fira Mono Medium"/>
                <a:cs typeface="Fira Mono Medium"/>
                <a:sym typeface="Fira Mono Medium"/>
              </a:rPr>
              <a:t>get_local_size</a:t>
            </a:r>
            <a:r>
              <a:t>(0) &lt; n)</a:t>
            </a:r>
          </a:p>
          <a:p>
            <a:pPr>
              <a:defRPr sz="1400">
                <a:latin typeface="Fira Mono"/>
                <a:ea typeface="Fira Mono"/>
                <a:cs typeface="Fira Mono"/>
                <a:sym typeface="Fira Mono"/>
              </a:defRPr>
            </a:pPr>
            <a:r>
              <a:t>    l_data[tid] += g_idata[i+</a:t>
            </a:r>
            <a:r>
              <a:rPr>
                <a:latin typeface="Fira Mono Medium"/>
                <a:ea typeface="Fira Mono Medium"/>
                <a:cs typeface="Fira Mono Medium"/>
                <a:sym typeface="Fira Mono Medium"/>
              </a:rPr>
              <a:t>get_local_size</a:t>
            </a:r>
            <a:r>
              <a:t>(0)];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p>
          <a:p>
            <a:pPr>
              <a:defRPr sz="1400">
                <a:latin typeface="Fira Mono"/>
                <a:ea typeface="Fira Mono"/>
                <a:cs typeface="Fira Mono"/>
                <a:sym typeface="Fira Mono"/>
              </a:defRPr>
            </a:pPr>
            <a:r>
              <a:t>  </a:t>
            </a:r>
            <a:r>
              <a:t># pragma unroll 1</a:t>
            </a:r>
          </a:p>
          <a:p>
            <a:pPr>
              <a:defRPr sz="1400">
                <a:latin typeface="Fira Mono"/>
                <a:ea typeface="Fira Mono"/>
                <a:cs typeface="Fira Mono"/>
                <a:sym typeface="Fira Mono"/>
              </a:defRPr>
            </a:pPr>
            <a:r>
              <a:t>  </a:t>
            </a:r>
            <a:r>
              <a:rPr b="1"/>
              <a:t>for</a:t>
            </a:r>
            <a:r>
              <a:t> (</a:t>
            </a:r>
            <a:r>
              <a:rPr b="1"/>
              <a:t>unsigned</a:t>
            </a:r>
            <a:r>
              <a:t> </a:t>
            </a:r>
            <a:r>
              <a:rPr b="1"/>
              <a:t>int</a:t>
            </a:r>
            <a:r>
              <a:t> s=</a:t>
            </a:r>
            <a:r>
              <a:rPr>
                <a:latin typeface="Fira Mono Medium"/>
                <a:ea typeface="Fira Mono Medium"/>
                <a:cs typeface="Fira Mono Medium"/>
                <a:sym typeface="Fira Mono Medium"/>
              </a:rPr>
              <a:t>get_local_size</a:t>
            </a:r>
            <a:r>
              <a:t>(0)/2; s&gt;</a:t>
            </a:r>
            <a:r>
              <a:t>32</a:t>
            </a:r>
            <a:r>
              <a:t>; s&gt;&gt;=1) {</a:t>
            </a:r>
          </a:p>
          <a:p>
            <a:pPr>
              <a:defRPr sz="1400">
                <a:latin typeface="Fira Mono"/>
                <a:ea typeface="Fira Mono"/>
                <a:cs typeface="Fira Mono"/>
                <a:sym typeface="Fira Mono"/>
              </a:defRPr>
            </a:pPr>
            <a:r>
              <a:t>    </a:t>
            </a:r>
            <a:r>
              <a:rPr b="1"/>
              <a:t>if</a:t>
            </a:r>
            <a:r>
              <a:t> (tid &lt; s) { l_data[tid] += l_data[tid + s]; }</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1400">
                <a:latin typeface="Fira Mono"/>
                <a:ea typeface="Fira Mono"/>
                <a:cs typeface="Fira Mono"/>
                <a:sym typeface="Fira Mono"/>
              </a:defRPr>
            </a:pPr>
          </a:p>
          <a:p>
            <a:pPr>
              <a:defRPr sz="1400">
                <a:latin typeface="Fira Mono"/>
                <a:ea typeface="Fira Mono"/>
                <a:cs typeface="Fira Mono"/>
                <a:sym typeface="Fira Mono"/>
              </a:defRPr>
            </a:pPr>
            <a:r>
              <a:t>  // this is not portable OpenCL code!</a:t>
            </a:r>
          </a:p>
          <a:p>
            <a:pPr>
              <a:defRPr sz="1400">
                <a:latin typeface="Fira Mono"/>
                <a:ea typeface="Fira Mono"/>
                <a:cs typeface="Fira Mono"/>
                <a:sym typeface="Fira Mono"/>
              </a:defRPr>
            </a:pPr>
            <a:r>
              <a:t>  </a:t>
            </a:r>
            <a:r>
              <a:rPr b="1"/>
              <a:t>if</a:t>
            </a:r>
            <a:r>
              <a:t> (tid &lt; 32) {</a:t>
            </a:r>
          </a:p>
          <a:p>
            <a:pPr>
              <a:defRPr sz="1400">
                <a:latin typeface="Fira Mono"/>
                <a:ea typeface="Fira Mono"/>
                <a:cs typeface="Fira Mono"/>
                <a:sym typeface="Fira Mono"/>
              </a:defRPr>
            </a:pPr>
            <a:r>
              <a:t>    </a:t>
            </a:r>
            <a:r>
              <a:rPr b="1"/>
              <a:t>if</a:t>
            </a:r>
            <a:r>
              <a:t> (WG_SIZE &gt;= 64) { l_data[tid] += l_data[tid+32]; }</a:t>
            </a:r>
          </a:p>
          <a:p>
            <a:pPr>
              <a:defRPr sz="1400">
                <a:latin typeface="Fira Mono"/>
                <a:ea typeface="Fira Mono"/>
                <a:cs typeface="Fira Mono"/>
                <a:sym typeface="Fira Mono"/>
              </a:defRPr>
            </a:pPr>
            <a:r>
              <a:t>    </a:t>
            </a:r>
            <a:r>
              <a:rPr b="1"/>
              <a:t>if</a:t>
            </a:r>
            <a:r>
              <a:t> (WG_SIZE &gt;= 32) { l_data[tid] += l_data[tid+16]; }</a:t>
            </a:r>
          </a:p>
          <a:p>
            <a:pPr>
              <a:defRPr sz="1400">
                <a:latin typeface="Fira Mono"/>
                <a:ea typeface="Fira Mono"/>
                <a:cs typeface="Fira Mono"/>
                <a:sym typeface="Fira Mono"/>
              </a:defRPr>
            </a:pPr>
            <a:r>
              <a:t>    </a:t>
            </a:r>
            <a:r>
              <a:rPr b="1"/>
              <a:t>if</a:t>
            </a:r>
            <a:r>
              <a:t> (WG_SIZE &gt;= 16) { l_data[tid] += l_data[tid+ 8]; }</a:t>
            </a:r>
          </a:p>
          <a:p>
            <a:pPr>
              <a:defRPr sz="1400">
                <a:latin typeface="Fira Mono"/>
                <a:ea typeface="Fira Mono"/>
                <a:cs typeface="Fira Mono"/>
                <a:sym typeface="Fira Mono"/>
              </a:defRPr>
            </a:pPr>
            <a:r>
              <a:t>    </a:t>
            </a:r>
            <a:r>
              <a:rPr b="1"/>
              <a:t>if</a:t>
            </a:r>
            <a:r>
              <a:t> (WG_SIZE &gt;=  8) { l_data[tid] += l_data[tid+ 4]; }</a:t>
            </a:r>
          </a:p>
          <a:p>
            <a:pPr>
              <a:defRPr sz="1400">
                <a:latin typeface="Fira Mono"/>
                <a:ea typeface="Fira Mono"/>
                <a:cs typeface="Fira Mono"/>
                <a:sym typeface="Fira Mono"/>
              </a:defRPr>
            </a:pPr>
            <a:r>
              <a:t>    </a:t>
            </a:r>
            <a:r>
              <a:rPr b="1"/>
              <a:t>if</a:t>
            </a:r>
            <a:r>
              <a:t> (WG_SIZE &gt;=  4) { l_data[tid] += l_data[tid+ 2]; }</a:t>
            </a:r>
          </a:p>
          <a:p>
            <a:pPr>
              <a:defRPr sz="1400">
                <a:latin typeface="Fira Mono"/>
                <a:ea typeface="Fira Mono"/>
                <a:cs typeface="Fira Mono"/>
                <a:sym typeface="Fira Mono"/>
              </a:defRPr>
            </a:pPr>
            <a:r>
              <a:t>    </a:t>
            </a:r>
            <a:r>
              <a:rPr b="1"/>
              <a:t>if</a:t>
            </a:r>
            <a:r>
              <a:t> (WG_SIZE &gt;=  2) { l_data[tid] += l_data[tid+ 1]; } }</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 }</a:t>
            </a:r>
          </a:p>
        </p:txBody>
      </p:sp>
      <p:sp>
        <p:nvSpPr>
          <p:cNvPr id="129" name="Shape 129"/>
          <p:cNvSpPr/>
          <p:nvPr>
            <p:ph type="title" idx="4294967295"/>
          </p:nvPr>
        </p:nvSpPr>
        <p:spPr>
          <a:xfrm>
            <a:off x="829468" y="149225"/>
            <a:ext cx="7485064"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Avoid Synchronisation inside a Warp</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1" name="Shape 131"/>
          <p:cNvSpPr/>
          <p:nvPr/>
        </p:nvSpPr>
        <p:spPr>
          <a:xfrm>
            <a:off x="-422" y="5954128"/>
            <a:ext cx="2496394" cy="959384"/>
          </a:xfrm>
          <a:prstGeom prst="rect">
            <a:avLst/>
          </a:prstGeom>
          <a:solidFill>
            <a:schemeClr val="accent3">
              <a:lumOff val="44000"/>
            </a:schemeClr>
          </a:solidFill>
          <a:ln w="12700">
            <a:miter lim="400000"/>
          </a:ln>
        </p:spPr>
        <p:txBody>
          <a:bodyPr lIns="45719" rIns="45719"/>
          <a:lstStyle/>
          <a:p>
            <a:pPr>
              <a:defRPr>
                <a:solidFill>
                  <a:schemeClr val="accent3">
                    <a:lumOff val="44000"/>
                  </a:schemeClr>
                </a:solidFill>
                <a:latin typeface="Arial"/>
                <a:ea typeface="Arial"/>
                <a:cs typeface="Arial"/>
                <a:sym typeface="Arial"/>
              </a:defRPr>
            </a:pPr>
          </a:p>
        </p:txBody>
      </p:sp>
      <p:sp>
        <p:nvSpPr>
          <p:cNvPr id="132" name="Shape 132"/>
          <p:cNvSpPr/>
          <p:nvPr/>
        </p:nvSpPr>
        <p:spPr>
          <a:xfrm>
            <a:off x="920750" y="723900"/>
            <a:ext cx="7302500" cy="5946140"/>
          </a:xfrm>
          <a:prstGeom prst="rect">
            <a:avLst/>
          </a:prstGeom>
          <a:ln w="25400">
            <a:solidFill>
              <a:srgbClr val="000000"/>
            </a:solidFill>
            <a:bevel/>
          </a:ln>
          <a:extLst>
            <a:ext uri="{C572A759-6A51-4108-AA02-DFA0A04FC94B}">
              <ma14:wrappingTextBoxFlag xmlns:ma14="http://schemas.microsoft.com/office/mac/drawingml/2011/main" val="1"/>
            </a:ext>
          </a:extLst>
        </p:spPr>
        <p:txBody>
          <a:bodyPr lIns="45719" rIns="45719">
            <a:spAutoFit/>
          </a:bodyPr>
          <a:lstStyle/>
          <a:p>
            <a:pPr>
              <a:defRPr sz="1400">
                <a:latin typeface="Fira Mono Medium"/>
                <a:ea typeface="Fira Mono Medium"/>
                <a:cs typeface="Fira Mono Medium"/>
                <a:sym typeface="Fira Mono Medium"/>
              </a:defRPr>
            </a:pPr>
            <a:r>
              <a:t>kernel </a:t>
            </a:r>
            <a:r>
              <a:rPr b="1">
                <a:latin typeface="Fira Mono"/>
                <a:ea typeface="Fira Mono"/>
                <a:cs typeface="Fira Mono"/>
                <a:sym typeface="Fira Mono"/>
              </a:rPr>
              <a:t>void</a:t>
            </a:r>
            <a:r>
              <a:t> reduce5(</a:t>
            </a:r>
            <a:r>
              <a:t>global</a:t>
            </a:r>
            <a:r>
              <a:t> </a:t>
            </a:r>
            <a:r>
              <a:rPr b="1">
                <a:latin typeface="Fira Mono"/>
                <a:ea typeface="Fira Mono"/>
                <a:cs typeface="Fira Mono"/>
                <a:sym typeface="Fira Mono"/>
              </a:rPr>
              <a:t>float</a:t>
            </a:r>
            <a:r>
              <a:t>* g_idata, </a:t>
            </a:r>
            <a:r>
              <a:t>global</a:t>
            </a:r>
            <a:r>
              <a:t> </a:t>
            </a:r>
            <a:r>
              <a:rPr b="1">
                <a:latin typeface="Fira Mono"/>
                <a:ea typeface="Fira Mono"/>
                <a:cs typeface="Fira Mono"/>
                <a:sym typeface="Fira Mono"/>
              </a:rPr>
              <a:t>float</a:t>
            </a:r>
            <a:r>
              <a:t>* g_odata,</a:t>
            </a:r>
          </a:p>
          <a:p>
            <a:pPr>
              <a:defRPr sz="1400">
                <a:latin typeface="Fira Mono"/>
                <a:ea typeface="Fira Mono"/>
                <a:cs typeface="Fira Mono"/>
                <a:sym typeface="Fira Mono"/>
              </a:defRPr>
            </a:pPr>
            <a:r>
              <a:t>                    </a:t>
            </a:r>
            <a:r>
              <a:rPr b="1"/>
              <a:t>unsigned</a:t>
            </a:r>
            <a:r>
              <a:t> </a:t>
            </a:r>
            <a:r>
              <a:rPr b="1"/>
              <a:t>int</a:t>
            </a:r>
            <a:r>
              <a:t> n, </a:t>
            </a:r>
            <a:r>
              <a:rPr>
                <a:latin typeface="Fira Mono Medium"/>
                <a:ea typeface="Fira Mono Medium"/>
                <a:cs typeface="Fira Mono Medium"/>
                <a:sym typeface="Fira Mono Medium"/>
              </a:rPr>
              <a:t>local</a:t>
            </a:r>
            <a:r>
              <a:t> </a:t>
            </a:r>
            <a:r>
              <a:rPr b="1"/>
              <a:t>volatile</a:t>
            </a:r>
            <a:r>
              <a:t> </a:t>
            </a:r>
            <a:r>
              <a:rPr b="1"/>
              <a:t>float</a:t>
            </a:r>
            <a:r>
              <a:t>* l_data) {</a:t>
            </a:r>
          </a:p>
          <a:p>
            <a:pPr>
              <a:defRPr sz="1400">
                <a:latin typeface="Fira Mono"/>
                <a:ea typeface="Fira Mono"/>
                <a:cs typeface="Fira Mono"/>
                <a:sym typeface="Fira Mono"/>
              </a:defRPr>
            </a:pPr>
            <a:r>
              <a:t>  </a:t>
            </a:r>
            <a:r>
              <a:rPr b="1"/>
              <a:t>unsigned</a:t>
            </a:r>
            <a:r>
              <a:t> </a:t>
            </a:r>
            <a:r>
              <a:rPr b="1"/>
              <a:t>int</a:t>
            </a:r>
            <a:r>
              <a:t> tid = </a:t>
            </a:r>
            <a:r>
              <a:rPr>
                <a:latin typeface="Fira Mono Medium"/>
                <a:ea typeface="Fira Mono Medium"/>
                <a:cs typeface="Fira Mono Medium"/>
                <a:sym typeface="Fira Mono Medium"/>
              </a:rPr>
              <a:t>get_local_id</a:t>
            </a:r>
            <a:r>
              <a:t>(0);</a:t>
            </a:r>
          </a:p>
          <a:p>
            <a:pPr>
              <a:defRPr sz="1400">
                <a:latin typeface="Fira Mono"/>
                <a:ea typeface="Fira Mono"/>
                <a:cs typeface="Fira Mono"/>
                <a:sym typeface="Fira Mono"/>
              </a:defRPr>
            </a:pPr>
            <a:r>
              <a:t>  </a:t>
            </a:r>
            <a:r>
              <a:rPr b="1"/>
              <a:t>unsigned</a:t>
            </a:r>
            <a:r>
              <a:t> </a:t>
            </a:r>
            <a:r>
              <a:rPr b="1"/>
              <a:t>int</a:t>
            </a:r>
            <a:r>
              <a:t> i = </a:t>
            </a:r>
            <a:r>
              <a:rPr>
                <a:latin typeface="Fira Mono Medium"/>
                <a:ea typeface="Fira Mono Medium"/>
                <a:cs typeface="Fira Mono Medium"/>
                <a:sym typeface="Fira Mono Medium"/>
              </a:rPr>
              <a:t>get_group_id(0) * (get_local_size(0)*2)</a:t>
            </a:r>
            <a:endParaRPr>
              <a:latin typeface="Fira Mono Medium"/>
              <a:ea typeface="Fira Mono Medium"/>
              <a:cs typeface="Fira Mono Medium"/>
              <a:sym typeface="Fira Mono Medium"/>
            </a:endParaRPr>
          </a:p>
          <a:p>
            <a:pPr>
              <a:defRPr sz="1400">
                <a:latin typeface="Fira Mono"/>
                <a:ea typeface="Fira Mono"/>
                <a:cs typeface="Fira Mono"/>
                <a:sym typeface="Fira Mono"/>
              </a:defRPr>
            </a:pPr>
            <a:r>
              <a:rPr>
                <a:latin typeface="Fira Mono Medium"/>
                <a:ea typeface="Fira Mono Medium"/>
                <a:cs typeface="Fira Mono Medium"/>
                <a:sym typeface="Fira Mono Medium"/>
              </a:rPr>
              <a:t>                                   + get_local_id(0);</a:t>
            </a:r>
          </a:p>
          <a:p>
            <a:pPr>
              <a:defRPr sz="1400">
                <a:latin typeface="Fira Mono"/>
                <a:ea typeface="Fira Mono"/>
                <a:cs typeface="Fira Mono"/>
                <a:sym typeface="Fira Mono"/>
              </a:defRPr>
            </a:pPr>
            <a:r>
              <a:t>  l_data[tid] = (i &lt; n) ? g_idata[i] : 0;</a:t>
            </a:r>
          </a:p>
          <a:p>
            <a:pPr>
              <a:defRPr sz="1400">
                <a:latin typeface="Fira Mono"/>
                <a:ea typeface="Fira Mono"/>
                <a:cs typeface="Fira Mono"/>
                <a:sym typeface="Fira Mono"/>
              </a:defRPr>
            </a:pPr>
            <a:r>
              <a:t>  </a:t>
            </a:r>
            <a:r>
              <a:rPr b="1"/>
              <a:t>if</a:t>
            </a:r>
            <a:r>
              <a:t> (i + </a:t>
            </a:r>
            <a:r>
              <a:rPr>
                <a:latin typeface="Fira Mono Medium"/>
                <a:ea typeface="Fira Mono Medium"/>
                <a:cs typeface="Fira Mono Medium"/>
                <a:sym typeface="Fira Mono Medium"/>
              </a:rPr>
              <a:t>get_local_size</a:t>
            </a:r>
            <a:r>
              <a:t>(0) &lt; n)</a:t>
            </a:r>
          </a:p>
          <a:p>
            <a:pPr>
              <a:defRPr sz="1400">
                <a:latin typeface="Fira Mono"/>
                <a:ea typeface="Fira Mono"/>
                <a:cs typeface="Fira Mono"/>
                <a:sym typeface="Fira Mono"/>
              </a:defRPr>
            </a:pPr>
            <a:r>
              <a:t>    l_data[tid] += g_idata[i+</a:t>
            </a:r>
            <a:r>
              <a:rPr>
                <a:latin typeface="Fira Mono Medium"/>
                <a:ea typeface="Fira Mono Medium"/>
                <a:cs typeface="Fira Mono Medium"/>
                <a:sym typeface="Fira Mono Medium"/>
              </a:rPr>
              <a:t>get_local_size</a:t>
            </a:r>
            <a:r>
              <a:t>(0)];</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a:t>
            </a:r>
          </a:p>
          <a:p>
            <a:pPr>
              <a:defRPr sz="1400">
                <a:latin typeface="Fira Mono"/>
                <a:ea typeface="Fira Mono"/>
                <a:cs typeface="Fira Mono"/>
                <a:sym typeface="Fira Mono"/>
              </a:defRPr>
            </a:pPr>
          </a:p>
          <a:p>
            <a:pPr>
              <a:defRPr sz="1400">
                <a:latin typeface="Fira Mono"/>
                <a:ea typeface="Fira Mono"/>
                <a:cs typeface="Fira Mono"/>
                <a:sym typeface="Fira Mono"/>
              </a:defRPr>
            </a:pPr>
            <a:r>
              <a:t>  </a:t>
            </a:r>
            <a:r>
              <a:rPr b="1"/>
              <a:t>if</a:t>
            </a:r>
            <a:r>
              <a:t> (WG_SIZE &gt;= 256) {</a:t>
            </a:r>
          </a:p>
          <a:p>
            <a:pPr>
              <a:defRPr sz="1400">
                <a:latin typeface="Fira Mono"/>
                <a:ea typeface="Fira Mono"/>
                <a:cs typeface="Fira Mono"/>
                <a:sym typeface="Fira Mono"/>
              </a:defRPr>
            </a:pPr>
            <a:r>
              <a:t>    </a:t>
            </a:r>
            <a:r>
              <a:rPr b="1"/>
              <a:t>if</a:t>
            </a:r>
            <a:r>
              <a:t> (tid &lt; 128) { l_data[tid] += l_data[tid+128]; }</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1400">
                <a:latin typeface="Fira Mono"/>
                <a:ea typeface="Fira Mono"/>
                <a:cs typeface="Fira Mono"/>
                <a:sym typeface="Fira Mono"/>
              </a:defRPr>
            </a:pPr>
            <a:r>
              <a:t>  </a:t>
            </a:r>
            <a:r>
              <a:rPr b="1"/>
              <a:t>if</a:t>
            </a:r>
            <a:r>
              <a:t> (WG_SIZE &gt;= 128) {</a:t>
            </a:r>
          </a:p>
          <a:p>
            <a:pPr>
              <a:defRPr sz="1400">
                <a:latin typeface="Fira Mono"/>
                <a:ea typeface="Fira Mono"/>
                <a:cs typeface="Fira Mono"/>
                <a:sym typeface="Fira Mono"/>
              </a:defRPr>
            </a:pPr>
            <a:r>
              <a:t>    </a:t>
            </a:r>
            <a:r>
              <a:rPr b="1"/>
              <a:t>if</a:t>
            </a:r>
            <a:r>
              <a:t> (tid &lt;  64) { l_data[tid] += l_data[tid+ 64]; }</a:t>
            </a:r>
          </a:p>
          <a:p>
            <a:pPr>
              <a:defRPr sz="1400">
                <a:latin typeface="Fira Mono"/>
                <a:ea typeface="Fira Mono"/>
                <a:cs typeface="Fira Mono"/>
                <a:sym typeface="Fira Mono"/>
              </a:defRPr>
            </a:pPr>
            <a:r>
              <a:t>    </a:t>
            </a:r>
            <a:r>
              <a:rPr>
                <a:latin typeface="Fira Mono Medium"/>
                <a:ea typeface="Fira Mono Medium"/>
                <a:cs typeface="Fira Mono Medium"/>
                <a:sym typeface="Fira Mono Medium"/>
              </a:rPr>
              <a:t>barrier</a:t>
            </a:r>
            <a:r>
              <a:t>(</a:t>
            </a:r>
            <a:r>
              <a:rPr>
                <a:latin typeface="Fira Mono Medium"/>
                <a:ea typeface="Fira Mono Medium"/>
                <a:cs typeface="Fira Mono Medium"/>
                <a:sym typeface="Fira Mono Medium"/>
              </a:rPr>
              <a:t>CLK_LOCAL_MEM_FENCE</a:t>
            </a:r>
            <a:r>
              <a:t>); }</a:t>
            </a:r>
          </a:p>
          <a:p>
            <a:pPr>
              <a:defRPr sz="1400">
                <a:latin typeface="Fira Mono"/>
                <a:ea typeface="Fira Mono"/>
                <a:cs typeface="Fira Mono"/>
                <a:sym typeface="Fira Mono"/>
              </a:defRPr>
            </a:pPr>
            <a:r>
              <a:t>  </a:t>
            </a:r>
            <a:r>
              <a:rPr b="1"/>
              <a:t>if</a:t>
            </a:r>
            <a:r>
              <a:t> (tid &lt; 32) {</a:t>
            </a:r>
          </a:p>
          <a:p>
            <a:pPr>
              <a:defRPr sz="1400">
                <a:latin typeface="Fira Mono"/>
                <a:ea typeface="Fira Mono"/>
                <a:cs typeface="Fira Mono"/>
                <a:sym typeface="Fira Mono"/>
              </a:defRPr>
            </a:pPr>
            <a:r>
              <a:t>    </a:t>
            </a:r>
            <a:r>
              <a:rPr b="1"/>
              <a:t>if</a:t>
            </a:r>
            <a:r>
              <a:t> (WG_SIZE &gt;= 64) { l_data[tid] += l_data[tid+32]; }</a:t>
            </a:r>
          </a:p>
          <a:p>
            <a:pPr>
              <a:defRPr sz="1400">
                <a:latin typeface="Fira Mono"/>
                <a:ea typeface="Fira Mono"/>
                <a:cs typeface="Fira Mono"/>
                <a:sym typeface="Fira Mono"/>
              </a:defRPr>
            </a:pPr>
            <a:r>
              <a:t>    </a:t>
            </a:r>
            <a:r>
              <a:rPr b="1"/>
              <a:t>if</a:t>
            </a:r>
            <a:r>
              <a:t> (WG_SIZE &gt;= 32) { l_data[tid] += l_data[tid+16]; }</a:t>
            </a:r>
          </a:p>
          <a:p>
            <a:pPr>
              <a:defRPr sz="1400">
                <a:latin typeface="Fira Mono"/>
                <a:ea typeface="Fira Mono"/>
                <a:cs typeface="Fira Mono"/>
                <a:sym typeface="Fira Mono"/>
              </a:defRPr>
            </a:pPr>
            <a:r>
              <a:t>    </a:t>
            </a:r>
            <a:r>
              <a:rPr b="1"/>
              <a:t>if</a:t>
            </a:r>
            <a:r>
              <a:t> (WG_SIZE &gt;= 16) { l_data[tid] += l_data[tid+ 8]; }</a:t>
            </a:r>
          </a:p>
          <a:p>
            <a:pPr>
              <a:defRPr sz="1400">
                <a:latin typeface="Fira Mono"/>
                <a:ea typeface="Fira Mono"/>
                <a:cs typeface="Fira Mono"/>
                <a:sym typeface="Fira Mono"/>
              </a:defRPr>
            </a:pPr>
            <a:r>
              <a:t>    </a:t>
            </a:r>
            <a:r>
              <a:rPr b="1"/>
              <a:t>if</a:t>
            </a:r>
            <a:r>
              <a:t> (WG_SIZE &gt;=  8) { l_data[tid] += l_data[tid+ 4]; }</a:t>
            </a:r>
          </a:p>
          <a:p>
            <a:pPr>
              <a:defRPr sz="1400">
                <a:latin typeface="Fira Mono"/>
                <a:ea typeface="Fira Mono"/>
                <a:cs typeface="Fira Mono"/>
                <a:sym typeface="Fira Mono"/>
              </a:defRPr>
            </a:pPr>
            <a:r>
              <a:t>    </a:t>
            </a:r>
            <a:r>
              <a:rPr b="1"/>
              <a:t>if</a:t>
            </a:r>
            <a:r>
              <a:t> (WG_SIZE &gt;=  4) { l_data[tid] += l_data[tid+ 2]; }</a:t>
            </a:r>
          </a:p>
          <a:p>
            <a:pPr>
              <a:defRPr sz="1400">
                <a:latin typeface="Fira Mono"/>
                <a:ea typeface="Fira Mono"/>
                <a:cs typeface="Fira Mono"/>
                <a:sym typeface="Fira Mono"/>
              </a:defRPr>
            </a:pPr>
            <a:r>
              <a:t>    </a:t>
            </a:r>
            <a:r>
              <a:rPr b="1"/>
              <a:t>if</a:t>
            </a:r>
            <a:r>
              <a:t> (WG_SIZE &gt;=  2) { l_data[tid] += l_data[tid+ 1]; } }</a:t>
            </a:r>
          </a:p>
          <a:p>
            <a:pPr>
              <a:defRPr sz="1400">
                <a:latin typeface="Fira Mono"/>
                <a:ea typeface="Fira Mono"/>
                <a:cs typeface="Fira Mono"/>
                <a:sym typeface="Fira Mono"/>
              </a:defRPr>
            </a:pPr>
            <a:r>
              <a:t>  </a:t>
            </a:r>
            <a:r>
              <a:rPr b="1"/>
              <a:t>if</a:t>
            </a:r>
            <a:r>
              <a:t> (tid == 0) g_odata[</a:t>
            </a:r>
            <a:r>
              <a:rPr>
                <a:latin typeface="Fira Mono Medium"/>
                <a:ea typeface="Fira Mono Medium"/>
                <a:cs typeface="Fira Mono Medium"/>
                <a:sym typeface="Fira Mono Medium"/>
              </a:rPr>
              <a:t>get_group_id</a:t>
            </a:r>
            <a:r>
              <a:t>(0)] = l_data[0]; }</a:t>
            </a:r>
          </a:p>
        </p:txBody>
      </p:sp>
      <p:sp>
        <p:nvSpPr>
          <p:cNvPr id="133" name="Shape 133"/>
          <p:cNvSpPr/>
          <p:nvPr>
            <p:ph type="title" idx="4294967295"/>
          </p:nvPr>
        </p:nvSpPr>
        <p:spPr>
          <a:xfrm>
            <a:off x="829468" y="149225"/>
            <a:ext cx="7485064" cy="912813"/>
          </a:xfrm>
          <a:prstGeom prst="rect">
            <a:avLst/>
          </a:prstGeom>
        </p:spPr>
        <p:txBody>
          <a:bodyPr>
            <a:normAutofit fontScale="100000" lnSpcReduction="0"/>
          </a:bodyPr>
          <a:lstStyle>
            <a:lvl1pPr>
              <a:defRPr b="0" sz="2700">
                <a:latin typeface="Fira Sans SemiBold"/>
                <a:ea typeface="Fira Sans SemiBold"/>
                <a:cs typeface="Fira Sans SemiBold"/>
                <a:sym typeface="Fira Sans SemiBold"/>
              </a:defRPr>
            </a:lvl1pPr>
          </a:lstStyle>
          <a:p>
            <a:pPr/>
            <a:r>
              <a:t>Complete Loop Unrolling</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Default">
  <a:themeElements>
    <a:clrScheme name="Default">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8ECED"/>
      </a:accent5>
      <a:accent6>
        <a:srgbClr val="2E2E8B"/>
      </a:accent6>
      <a:hlink>
        <a:srgbClr val="0000FF"/>
      </a:hlink>
      <a:folHlink>
        <a:srgbClr val="FF00FF"/>
      </a:folHlink>
    </a:clrScheme>
    <a:fontScheme name="Default">
      <a:majorFont>
        <a:latin typeface="Helvetica"/>
        <a:ea typeface="Helvetica"/>
        <a:cs typeface="Helvetica"/>
      </a:majorFont>
      <a:minorFont>
        <a:latin typeface="Helvetica Neue"/>
        <a:ea typeface="Helvetica Neue"/>
        <a:cs typeface="Helvetica Neue"/>
      </a:minorFont>
    </a:fontScheme>
    <a:fmtScheme name="Defaul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bevel/>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bevel/>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000000"/>
            </a:solidFill>
            <a:effectLst/>
            <a:uFillTx/>
            <a:latin typeface="Fira Sans"/>
            <a:ea typeface="Fira Sans"/>
            <a:cs typeface="Fira Sans"/>
            <a:sym typeface="Fira Sans"/>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